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007" r:id="rId1"/>
  </p:sldMasterIdLst>
  <p:notesMasterIdLst>
    <p:notesMasterId r:id="rId57"/>
  </p:notesMasterIdLst>
  <p:sldIdLst>
    <p:sldId id="266" r:id="rId2"/>
    <p:sldId id="271" r:id="rId3"/>
    <p:sldId id="282" r:id="rId4"/>
    <p:sldId id="286" r:id="rId5"/>
    <p:sldId id="287" r:id="rId6"/>
    <p:sldId id="313" r:id="rId7"/>
    <p:sldId id="283" r:id="rId8"/>
    <p:sldId id="285" r:id="rId9"/>
    <p:sldId id="288" r:id="rId10"/>
    <p:sldId id="289" r:id="rId11"/>
    <p:sldId id="290" r:id="rId12"/>
    <p:sldId id="292" r:id="rId13"/>
    <p:sldId id="291" r:id="rId14"/>
    <p:sldId id="310" r:id="rId15"/>
    <p:sldId id="293" r:id="rId16"/>
    <p:sldId id="311" r:id="rId17"/>
    <p:sldId id="312" r:id="rId18"/>
    <p:sldId id="294" r:id="rId19"/>
    <p:sldId id="309" r:id="rId20"/>
    <p:sldId id="281" r:id="rId21"/>
    <p:sldId id="300" r:id="rId22"/>
    <p:sldId id="295" r:id="rId23"/>
    <p:sldId id="296" r:id="rId24"/>
    <p:sldId id="297" r:id="rId25"/>
    <p:sldId id="318" r:id="rId26"/>
    <p:sldId id="314" r:id="rId27"/>
    <p:sldId id="301" r:id="rId28"/>
    <p:sldId id="302" r:id="rId29"/>
    <p:sldId id="304" r:id="rId30"/>
    <p:sldId id="319" r:id="rId31"/>
    <p:sldId id="315" r:id="rId32"/>
    <p:sldId id="298" r:id="rId33"/>
    <p:sldId id="299" r:id="rId34"/>
    <p:sldId id="305" r:id="rId35"/>
    <p:sldId id="316" r:id="rId36"/>
    <p:sldId id="306" r:id="rId37"/>
    <p:sldId id="317" r:id="rId38"/>
    <p:sldId id="307" r:id="rId39"/>
    <p:sldId id="308" r:id="rId40"/>
    <p:sldId id="321" r:id="rId41"/>
    <p:sldId id="320" r:id="rId42"/>
    <p:sldId id="328" r:id="rId43"/>
    <p:sldId id="323" r:id="rId44"/>
    <p:sldId id="322" r:id="rId45"/>
    <p:sldId id="329" r:id="rId46"/>
    <p:sldId id="330" r:id="rId47"/>
    <p:sldId id="327" r:id="rId48"/>
    <p:sldId id="324" r:id="rId49"/>
    <p:sldId id="325" r:id="rId50"/>
    <p:sldId id="326" r:id="rId51"/>
    <p:sldId id="332" r:id="rId52"/>
    <p:sldId id="333" r:id="rId53"/>
    <p:sldId id="334" r:id="rId54"/>
    <p:sldId id="335" r:id="rId55"/>
    <p:sldId id="331" r:id="rId5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D6E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897"/>
    <p:restoredTop sz="93452"/>
  </p:normalViewPr>
  <p:slideViewPr>
    <p:cSldViewPr snapToGrid="0" snapToObjects="1">
      <p:cViewPr varScale="1">
        <p:scale>
          <a:sx n="94" d="100"/>
          <a:sy n="94" d="100"/>
        </p:scale>
        <p:origin x="109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97B6E1-7C5B-524D-B5EB-5E6695205380}" type="datetimeFigureOut">
              <a:rPr lang="pt-BR" smtClean="0"/>
              <a:t>21/01/2019</a:t>
            </a:fld>
            <a:endParaRPr lang="pt-BR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D35E62-DFE2-2847-B12E-56757969A139}" type="slidenum">
              <a:rPr lang="pt-BR" smtClean="0"/>
              <a:t>‹#›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848953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19E7D63B-43B5-8A4C-BD12-76889BE136BD}" type="datetime1">
              <a:rPr lang="en-US" smtClean="0"/>
              <a:t>1/21/19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8042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E9894-F119-A64C-B7CB-D7CE860A73BE}" type="datetime1">
              <a:rPr lang="en-US" smtClean="0"/>
              <a:t>1/21/19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1462775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124E9894-F119-A64C-B7CB-D7CE860A73BE}" type="datetime1">
              <a:rPr lang="en-US" smtClean="0"/>
              <a:t>1/21/19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4964482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124E9894-F119-A64C-B7CB-D7CE860A73BE}" type="datetime1">
              <a:rPr lang="en-US" smtClean="0"/>
              <a:t>1/21/19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59523761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B4BBB50B-BAA3-9748-978F-08A7877AB7D9}" type="datetime1">
              <a:rPr lang="en-US" smtClean="0"/>
              <a:t>1/21/19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4421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E9894-F119-A64C-B7CB-D7CE860A73BE}" type="datetime1">
              <a:rPr lang="en-US" smtClean="0"/>
              <a:t>1/21/19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8026470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E9894-F119-A64C-B7CB-D7CE860A73BE}" type="datetime1">
              <a:rPr lang="en-US" smtClean="0"/>
              <a:t>1/21/19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228049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40DEA-CE02-EF42-8F10-34F709D8505D}" type="datetime1">
              <a:rPr lang="en-US" smtClean="0"/>
              <a:t>1/21/19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670227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A0C1C801-5706-434E-AB65-DDFBCF1F55D2}" type="datetime1">
              <a:rPr lang="en-US" smtClean="0"/>
              <a:t>1/21/19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71903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AE0FD8-7D7B-EA4F-8AF8-8B97820A0C5D}" type="datetime1">
              <a:rPr lang="en-US" smtClean="0"/>
              <a:t>1/21/19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18932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7FC94D43-3F68-DC43-8EF0-95FB3D51CCCF}" type="datetime1">
              <a:rPr lang="en-US" smtClean="0"/>
              <a:t>1/21/19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5733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2CFC2-1CE8-9045-8C9C-0F183F0FB455}" type="datetime1">
              <a:rPr lang="en-US" smtClean="0"/>
              <a:t>1/21/19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95885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5C6E2-D044-C748-9C41-86C9B2F84EB9}" type="datetime1">
              <a:rPr lang="en-US" smtClean="0"/>
              <a:t>1/21/19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14218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9C32BA-C166-AC45-9FCD-8BF0F43629D9}" type="datetime1">
              <a:rPr lang="en-US" smtClean="0"/>
              <a:t>1/21/19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87210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0D591-4B92-A44B-A0EA-798E76AD0368}" type="datetime1">
              <a:rPr lang="en-US" smtClean="0"/>
              <a:t>1/21/19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98421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1F472-E17F-4B47-A44B-A2249FA27ED2}" type="datetime1">
              <a:rPr lang="en-US" smtClean="0"/>
              <a:t>1/21/19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39893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FB9EE-CDF2-6F49-80F4-278D1604F10C}" type="datetime1">
              <a:rPr lang="en-US" smtClean="0"/>
              <a:t>1/21/19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27327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4E9894-F119-A64C-B7CB-D7CE860A73BE}" type="datetime1">
              <a:rPr lang="en-US" smtClean="0"/>
              <a:t>1/21/19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42632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8" r:id="rId1"/>
    <p:sldLayoutId id="2147484009" r:id="rId2"/>
    <p:sldLayoutId id="2147484010" r:id="rId3"/>
    <p:sldLayoutId id="2147484011" r:id="rId4"/>
    <p:sldLayoutId id="2147484012" r:id="rId5"/>
    <p:sldLayoutId id="2147484013" r:id="rId6"/>
    <p:sldLayoutId id="2147484014" r:id="rId7"/>
    <p:sldLayoutId id="2147484015" r:id="rId8"/>
    <p:sldLayoutId id="2147484016" r:id="rId9"/>
    <p:sldLayoutId id="2147484017" r:id="rId10"/>
    <p:sldLayoutId id="2147484018" r:id="rId11"/>
    <p:sldLayoutId id="2147484019" r:id="rId12"/>
    <p:sldLayoutId id="2147484020" r:id="rId13"/>
    <p:sldLayoutId id="2147484021" r:id="rId14"/>
    <p:sldLayoutId id="2147484022" r:id="rId15"/>
    <p:sldLayoutId id="2147484023" r:id="rId16"/>
    <p:sldLayoutId id="2147484024" r:id="rId17"/>
  </p:sldLayoutIdLst>
  <p:hf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github.com/manoelcampos" TargetMode="External"/><Relationship Id="rId2" Type="http://schemas.openxmlformats.org/officeDocument/2006/relationships/hyperlink" Target="http://twitter.com/manoelcampos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books.google.com.br/books?isbn=0201615835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oracle.com/technetwork/java/javase/tech/index-jsp-138781.html" TargetMode="External"/><Relationship Id="rId3" Type="http://schemas.openxmlformats.org/officeDocument/2006/relationships/hyperlink" Target="https://msdn.microsoft.com/en-us/library/cc226801.aspx" TargetMode="External"/><Relationship Id="rId7" Type="http://schemas.openxmlformats.org/officeDocument/2006/relationships/hyperlink" Target="https://en.wikipedia.org/wiki/.NET_Remoting" TargetMode="External"/><Relationship Id="rId2" Type="http://schemas.openxmlformats.org/officeDocument/2006/relationships/hyperlink" Target="http://www.corba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sdn.microsoft.com/en-us/library/ms973857.aspx" TargetMode="External"/><Relationship Id="rId11" Type="http://schemas.openxmlformats.org/officeDocument/2006/relationships/hyperlink" Target="https://docs.oracle.com/javase/7/docs/technotes/guides/rmi/hello/hello-world.html" TargetMode="External"/><Relationship Id="rId5" Type="http://schemas.openxmlformats.org/officeDocument/2006/relationships/hyperlink" Target="https://en.wikipedia.org/wiki/Component_Object_Model#COM.2B_and_DCOM" TargetMode="External"/><Relationship Id="rId10" Type="http://schemas.openxmlformats.org/officeDocument/2006/relationships/hyperlink" Target="https://docs.oracle.com/javase/tutorial/rmi/index.html" TargetMode="External"/><Relationship Id="rId4" Type="http://schemas.openxmlformats.org/officeDocument/2006/relationships/hyperlink" Target="https://docs.microsoft.com/en-us/windows/desktop/cossdk/component-services-portal" TargetMode="External"/><Relationship Id="rId9" Type="http://schemas.openxmlformats.org/officeDocument/2006/relationships/hyperlink" Target="https://en.wikipedia.org/wiki/Java_version_history#JDK_1.1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wiki.c2.com/?WhatsWrongWithCorba" TargetMode="External"/><Relationship Id="rId2" Type="http://schemas.openxmlformats.org/officeDocument/2006/relationships/hyperlink" Target="https://queue.acm.org/detail.cfm?id=1142044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books.google.com.br/books?isbn=8580555345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s.bb.com.br/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xml.com/pub/a/ws/2001/04/04/soap.html" TargetMode="External"/><Relationship Id="rId2" Type="http://schemas.openxmlformats.org/officeDocument/2006/relationships/hyperlink" Target="https://www.w3.org/TR/soap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hyperlink" Target="https://www.w3.org/TR/2000/NOTE-SOAP-20000508/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pt.wikipedia.org/wiki/YAML" TargetMode="External"/><Relationship Id="rId2" Type="http://schemas.openxmlformats.org/officeDocument/2006/relationships/hyperlink" Target="https://pt.wikipedia.org/wiki/JSON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dados.gov.br/" TargetMode="External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www.tesouro.fazenda.gov.br/webservices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aws.amazon.com/AmazonS3/latest/API/APISoap.html" TargetMode="External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goo.gl/TBKeLq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apps.correios.com.br/SigepMasterJPA/AtendeClienteService/AtendeCliente?wsdl" TargetMode="External"/><Relationship Id="rId2" Type="http://schemas.openxmlformats.org/officeDocument/2006/relationships/hyperlink" Target="http://localhost:8080/LojaVirtual/Produtos?wsdl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resteasy.github.io/" TargetMode="External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gif"/><Relationship Id="rId5" Type="http://schemas.openxmlformats.org/officeDocument/2006/relationships/image" Target="../media/image10.png"/><Relationship Id="rId4" Type="http://schemas.openxmlformats.org/officeDocument/2006/relationships/hyperlink" Target="https://github.com/ninech/REST-in-Peace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0604E-CE5C-7247-BD42-31A1947427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359" y="1451647"/>
            <a:ext cx="11213064" cy="1537257"/>
          </a:xfrm>
        </p:spPr>
        <p:txBody>
          <a:bodyPr>
            <a:normAutofit/>
          </a:bodyPr>
          <a:lstStyle/>
          <a:p>
            <a:pPr algn="ctr"/>
            <a:r>
              <a:rPr lang="pt-BR" sz="4400" b="1" dirty="0"/>
              <a:t>INTEGRAÇÃO DE aplicações com </a:t>
            </a:r>
            <a:br>
              <a:rPr lang="pt-BR" sz="4400" b="1" dirty="0"/>
            </a:br>
            <a:r>
              <a:rPr lang="pt-BR" sz="4400" b="1" dirty="0"/>
              <a:t>Web Services</a:t>
            </a:r>
            <a:endParaRPr lang="pt-BR" sz="4400" b="1" i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8A2E7F-423D-5744-AF86-F01D8ABEA0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50674" y="3880384"/>
            <a:ext cx="8915399" cy="1726938"/>
          </a:xfrm>
        </p:spPr>
        <p:txBody>
          <a:bodyPr>
            <a:normAutofit/>
          </a:bodyPr>
          <a:lstStyle/>
          <a:p>
            <a:r>
              <a:rPr lang="pt-BR" b="1" dirty="0"/>
              <a:t>Prof. Me. Manoel Campos</a:t>
            </a:r>
          </a:p>
          <a:p>
            <a:r>
              <a:rPr lang="pt-BR" b="1" dirty="0"/>
              <a:t>Instituto Federal de Educação do Tocantins (IFTO, Campus Palmas)</a:t>
            </a:r>
          </a:p>
          <a:p>
            <a:r>
              <a:rPr lang="pt-BR" b="1" dirty="0">
                <a:hlinkClick r:id="rId2"/>
              </a:rPr>
              <a:t>http://twitter.com/manoelcampos</a:t>
            </a:r>
            <a:r>
              <a:rPr lang="pt-BR" b="1" dirty="0"/>
              <a:t>  </a:t>
            </a:r>
          </a:p>
          <a:p>
            <a:r>
              <a:rPr lang="pt-BR" b="1" dirty="0">
                <a:hlinkClick r:id="rId3"/>
              </a:rPr>
              <a:t>http://github.com/manoelcampos</a:t>
            </a:r>
            <a:r>
              <a:rPr lang="pt-BR" b="1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E2C6BF-3ECD-1044-B3D9-D3799068A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15823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39056" y="2358886"/>
            <a:ext cx="10065556" cy="3777622"/>
          </a:xfrm>
        </p:spPr>
        <p:txBody>
          <a:bodyPr>
            <a:normAutofit/>
          </a:bodyPr>
          <a:lstStyle/>
          <a:p>
            <a:r>
              <a:rPr lang="pt-BR" sz="2800" dirty="0"/>
              <a:t>Este é um processo chamado de </a:t>
            </a:r>
            <a:r>
              <a:rPr lang="pt-BR" sz="2800" i="1" dirty="0"/>
              <a:t>Enterprise </a:t>
            </a:r>
            <a:r>
              <a:rPr lang="pt-BR" sz="2800" i="1" dirty="0" err="1"/>
              <a:t>Application</a:t>
            </a:r>
            <a:r>
              <a:rPr lang="pt-BR" sz="2800" i="1" dirty="0"/>
              <a:t> </a:t>
            </a:r>
            <a:r>
              <a:rPr lang="pt-BR" sz="2800" i="1" dirty="0" err="1"/>
              <a:t>Integration</a:t>
            </a:r>
            <a:r>
              <a:rPr lang="pt-BR" sz="2800" dirty="0"/>
              <a:t> (EAI): Integração de Aplicações Empresariais</a:t>
            </a:r>
          </a:p>
          <a:p>
            <a:pPr marL="0" indent="0" algn="ctr">
              <a:buNone/>
            </a:pPr>
            <a:endParaRPr lang="pt-BR" sz="2800" dirty="0"/>
          </a:p>
          <a:p>
            <a:pPr marL="0" indent="0" algn="ctr">
              <a:buNone/>
            </a:pPr>
            <a:r>
              <a:rPr lang="pt-BR" sz="2800" dirty="0"/>
              <a:t>“EAI é um processo para a integração de aplicações de forma que elas compartilhem informações e processos”, </a:t>
            </a:r>
            <a:r>
              <a:rPr lang="pt-BR" sz="2800" dirty="0">
                <a:hlinkClick r:id="rId2" tooltip="David Linthicum"/>
              </a:rPr>
              <a:t>Linthicum 2000</a:t>
            </a:r>
            <a:r>
              <a:rPr lang="pt-BR" sz="2800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10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624110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PROBLEMÁTICA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38643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4157" y="1789043"/>
            <a:ext cx="10550455" cy="4347465"/>
          </a:xfrm>
        </p:spPr>
        <p:txBody>
          <a:bodyPr>
            <a:normAutofit lnSpcReduction="10000"/>
          </a:bodyPr>
          <a:lstStyle/>
          <a:p>
            <a:r>
              <a:rPr lang="pt-BR" sz="2800" dirty="0"/>
              <a:t>Diversas tecnologias surgiram ao longo das décadas para permitir essa integração entre aplicações distintas como:</a:t>
            </a:r>
          </a:p>
          <a:p>
            <a:r>
              <a:rPr lang="pt-BR" sz="2800" i="1" dirty="0">
                <a:hlinkClick r:id="rId2"/>
              </a:rPr>
              <a:t>Commom Object Request Broker</a:t>
            </a:r>
            <a:r>
              <a:rPr lang="pt-BR" sz="2800" dirty="0">
                <a:hlinkClick r:id="rId2"/>
              </a:rPr>
              <a:t> </a:t>
            </a:r>
            <a:r>
              <a:rPr lang="pt-BR" sz="2800" i="1" dirty="0">
                <a:hlinkClick r:id="rId2"/>
              </a:rPr>
              <a:t>Architecture</a:t>
            </a:r>
            <a:r>
              <a:rPr lang="pt-BR" sz="2800" dirty="0">
                <a:hlinkClick r:id="rId2"/>
              </a:rPr>
              <a:t> (CORBA)</a:t>
            </a:r>
            <a:r>
              <a:rPr lang="pt-BR" sz="2800" dirty="0"/>
              <a:t>: v1.0 Out/1991 – v3.2 </a:t>
            </a:r>
            <a:r>
              <a:rPr lang="pt-BR" sz="2800" dirty="0" err="1"/>
              <a:t>Nov</a:t>
            </a:r>
            <a:r>
              <a:rPr lang="pt-BR" sz="2800" dirty="0"/>
              <a:t>/2012;</a:t>
            </a:r>
          </a:p>
          <a:p>
            <a:r>
              <a:rPr lang="pt-BR" sz="2800" i="1" dirty="0">
                <a:hlinkClick r:id="rId3"/>
              </a:rPr>
              <a:t>Microsoft </a:t>
            </a:r>
            <a:r>
              <a:rPr lang="pt-BR" sz="2800" i="1" dirty="0" err="1">
                <a:hlinkClick r:id="rId3"/>
              </a:rPr>
              <a:t>Distributed</a:t>
            </a:r>
            <a:r>
              <a:rPr lang="pt-BR" sz="2800" i="1" dirty="0">
                <a:hlinkClick r:id="rId3"/>
              </a:rPr>
              <a:t> Common </a:t>
            </a:r>
            <a:r>
              <a:rPr lang="pt-BR" sz="2800" i="1" dirty="0" err="1">
                <a:hlinkClick r:id="rId3"/>
              </a:rPr>
              <a:t>Object</a:t>
            </a:r>
            <a:r>
              <a:rPr lang="pt-BR" sz="2800" i="1" dirty="0">
                <a:hlinkClick r:id="rId3"/>
              </a:rPr>
              <a:t> </a:t>
            </a:r>
            <a:r>
              <a:rPr lang="pt-BR" sz="2800" i="1" dirty="0" err="1">
                <a:hlinkClick r:id="rId3"/>
              </a:rPr>
              <a:t>Model</a:t>
            </a:r>
            <a:r>
              <a:rPr lang="pt-BR" sz="2800" dirty="0">
                <a:hlinkClick r:id="rId3"/>
              </a:rPr>
              <a:t> (DCOM)</a:t>
            </a:r>
            <a:r>
              <a:rPr lang="pt-BR" sz="2800" dirty="0"/>
              <a:t>: v0.01 Dez/2006 – v21 Set/2018</a:t>
            </a:r>
          </a:p>
          <a:p>
            <a:r>
              <a:rPr lang="pt-BR" sz="2800" dirty="0">
                <a:hlinkClick r:id="rId4"/>
              </a:rPr>
              <a:t>Microsoft COM+</a:t>
            </a:r>
            <a:r>
              <a:rPr lang="pt-BR" sz="2800" dirty="0"/>
              <a:t> disponibilizado com o Windows 2000 </a:t>
            </a:r>
            <a:r>
              <a:rPr lang="pt-BR" sz="2800" dirty="0">
                <a:hlinkClick r:id="rId5"/>
              </a:rPr>
              <a:t>[1]</a:t>
            </a:r>
            <a:endParaRPr lang="pt-BR" sz="2800" dirty="0"/>
          </a:p>
          <a:p>
            <a:r>
              <a:rPr lang="pt-BR" sz="2800" dirty="0">
                <a:hlinkClick r:id="rId6"/>
              </a:rPr>
              <a:t>Microsoft </a:t>
            </a:r>
            <a:r>
              <a:rPr lang="pt-BR" sz="2800" i="1" dirty="0">
                <a:hlinkClick r:id="rId6"/>
              </a:rPr>
              <a:t>.NET Remoting</a:t>
            </a:r>
            <a:r>
              <a:rPr lang="pt-BR" sz="2800" i="1" dirty="0"/>
              <a:t> (.NET Framework 1.0 - 2002) </a:t>
            </a:r>
            <a:r>
              <a:rPr lang="pt-BR" sz="2800" i="1" dirty="0">
                <a:hlinkClick r:id="rId7"/>
              </a:rPr>
              <a:t>[2]</a:t>
            </a:r>
            <a:r>
              <a:rPr lang="pt-BR" sz="2800" dirty="0"/>
              <a:t>;</a:t>
            </a:r>
          </a:p>
          <a:p>
            <a:r>
              <a:rPr lang="pt-BR" sz="2800" dirty="0">
                <a:hlinkClick r:id="rId8"/>
              </a:rPr>
              <a:t>Java </a:t>
            </a:r>
            <a:r>
              <a:rPr lang="pt-BR" sz="2800" i="1" dirty="0">
                <a:hlinkClick r:id="rId8"/>
              </a:rPr>
              <a:t>Remote Method Invocation</a:t>
            </a:r>
            <a:r>
              <a:rPr lang="pt-BR" sz="2800" dirty="0">
                <a:hlinkClick r:id="rId8"/>
              </a:rPr>
              <a:t> (RMI)</a:t>
            </a:r>
            <a:r>
              <a:rPr lang="pt-BR" sz="2800" dirty="0"/>
              <a:t>: </a:t>
            </a:r>
            <a:r>
              <a:rPr lang="pt-BR" sz="2800" dirty="0">
                <a:hlinkClick r:id="rId9"/>
              </a:rPr>
              <a:t>JDK 1.1</a:t>
            </a:r>
            <a:r>
              <a:rPr lang="pt-BR" sz="2800" dirty="0"/>
              <a:t> </a:t>
            </a:r>
            <a:r>
              <a:rPr lang="pt-BR" sz="2800" dirty="0" err="1"/>
              <a:t>Fev</a:t>
            </a:r>
            <a:r>
              <a:rPr lang="pt-BR" sz="2800" dirty="0"/>
              <a:t>/1997 </a:t>
            </a:r>
            <a:r>
              <a:rPr lang="pt-BR" sz="2800" dirty="0">
                <a:hlinkClick r:id="rId10"/>
              </a:rPr>
              <a:t>[3]</a:t>
            </a:r>
            <a:r>
              <a:rPr lang="pt-BR" sz="2800" dirty="0"/>
              <a:t> </a:t>
            </a:r>
            <a:r>
              <a:rPr lang="pt-BR" sz="2800" dirty="0">
                <a:hlinkClick r:id="rId11"/>
              </a:rPr>
              <a:t>[4]</a:t>
            </a:r>
            <a:r>
              <a:rPr lang="pt-BR" sz="2800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11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624110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Tecnologias para </a:t>
            </a:r>
            <a:r>
              <a:rPr lang="pt-BR" b="1" i="1" dirty="0" err="1"/>
              <a:t>eai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23333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logo&#13;&#10;&#13;&#10;Description automatically generated">
            <a:extLst>
              <a:ext uri="{FF2B5EF4-FFF2-40B4-BE49-F238E27FC236}">
                <a16:creationId xmlns:a16="http://schemas.microsoft.com/office/drawing/2014/main" id="{87555606-78BC-884B-9EFE-A4AD70AB6C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8990" y="3824990"/>
            <a:ext cx="3033010" cy="303301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9785" y="2688667"/>
            <a:ext cx="11562413" cy="377762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sz="3200" dirty="0"/>
              <a:t>Mas isso quase tudo foi antes da popularização da Web.</a:t>
            </a:r>
          </a:p>
          <a:p>
            <a:pPr marL="0" indent="0" algn="ctr">
              <a:buNone/>
            </a:pPr>
            <a:r>
              <a:rPr lang="pt-BR" sz="3200" b="1" dirty="0"/>
              <a:t>Todas essas tecnologias caíram em desuso.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12</a:t>
            </a:fld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6FB7B6ED-9E94-194D-A3B4-4E9C902F3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6612" y="552462"/>
            <a:ext cx="6771847" cy="1164933"/>
          </a:xfrm>
        </p:spPr>
        <p:txBody>
          <a:bodyPr>
            <a:normAutofit/>
          </a:bodyPr>
          <a:lstStyle/>
          <a:p>
            <a:pPr algn="ctr"/>
            <a:r>
              <a:rPr lang="pt-BR" b="1" dirty="0"/>
              <a:t>Descansem em paz 🙏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17985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1000" tmFilter="0, 0; .2, .5; .8, .5; 1, 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500" autoRev="1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656" y="1648918"/>
            <a:ext cx="11347554" cy="482808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800" b="1" dirty="0"/>
              <a:t>Tecnologias como CORBA tem problemas como </a:t>
            </a:r>
            <a:r>
              <a:rPr lang="pt-BR" sz="2800" b="1" dirty="0">
                <a:hlinkClick r:id="rId2"/>
              </a:rPr>
              <a:t>[1]</a:t>
            </a:r>
            <a:r>
              <a:rPr lang="pt-BR" sz="2800" b="1" dirty="0"/>
              <a:t> </a:t>
            </a:r>
            <a:r>
              <a:rPr lang="pt-BR" sz="2800" b="1" dirty="0">
                <a:hlinkClick r:id="rId3"/>
              </a:rPr>
              <a:t>[2]</a:t>
            </a:r>
            <a:r>
              <a:rPr lang="pt-BR" sz="2800" b="1" dirty="0"/>
              <a:t>:</a:t>
            </a:r>
          </a:p>
          <a:p>
            <a:pPr marL="0" indent="0">
              <a:buNone/>
            </a:pPr>
            <a:endParaRPr lang="pt-BR" sz="2800" dirty="0"/>
          </a:p>
          <a:p>
            <a:pPr marL="457200" indent="-457200">
              <a:buFont typeface="+mj-lt"/>
              <a:buAutoNum type="arabicPeriod"/>
            </a:pPr>
            <a:r>
              <a:rPr lang="pt-BR" sz="2800" dirty="0"/>
              <a:t>Necessidade de instalação de middlewares pesados que ficam em execução consumindo recursos;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800" dirty="0"/>
              <a:t>Complexidade de uso;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800" dirty="0"/>
              <a:t>Baixo desempenho ...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13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624110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dirty="0"/>
              <a:t>Descansem em paz 🙏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75369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656" y="1648918"/>
            <a:ext cx="11347554" cy="482808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pt-BR" sz="2800" dirty="0"/>
          </a:p>
          <a:p>
            <a:pPr marL="457200" indent="-457200" algn="just">
              <a:buFont typeface="+mj-lt"/>
              <a:buAutoNum type="arabicPeriod" startAt="4"/>
            </a:pPr>
            <a:r>
              <a:rPr lang="pt-BR" sz="2800" dirty="0"/>
              <a:t>... Causavam um </a:t>
            </a:r>
            <a:r>
              <a:rPr lang="pt-BR" sz="2800" b="1" dirty="0"/>
              <a:t>alto acoplamento</a:t>
            </a:r>
            <a:r>
              <a:rPr lang="pt-BR" sz="2800" dirty="0"/>
              <a:t>: alto grau de interdependência entre as aplicações e componentes.</a:t>
            </a:r>
            <a:br>
              <a:rPr lang="pt-BR" sz="2800" dirty="0"/>
            </a:br>
            <a:endParaRPr lang="pt-BR" sz="2800" dirty="0"/>
          </a:p>
          <a:p>
            <a:pPr marL="457200" lvl="1" indent="0" algn="ctr">
              <a:buNone/>
            </a:pPr>
            <a:r>
              <a:rPr lang="pt-BR" sz="2800" b="1" dirty="0"/>
              <a:t>Auto acoplamento</a:t>
            </a:r>
            <a:r>
              <a:rPr lang="pt-BR" sz="2800" dirty="0"/>
              <a:t> é algo que deve ser evitado no processo de engenharia de um software: quanto mais dependências, mais complexo o software, principalmente de ser testado </a:t>
            </a:r>
            <a:r>
              <a:rPr lang="pt-BR" sz="2800" dirty="0">
                <a:hlinkClick r:id="rId2"/>
              </a:rPr>
              <a:t>[3]</a:t>
            </a:r>
            <a:br>
              <a:rPr lang="pt-BR" sz="2800" dirty="0"/>
            </a:br>
            <a:endParaRPr lang="pt-BR" sz="2800" dirty="0"/>
          </a:p>
          <a:p>
            <a:pPr marL="457200" indent="-457200" algn="just">
              <a:buFont typeface="+mj-lt"/>
              <a:buAutoNum type="arabicPeriod" startAt="4"/>
            </a:pPr>
            <a:r>
              <a:rPr lang="pt-BR" sz="2800" dirty="0"/>
              <a:t>Problemas com </a:t>
            </a:r>
            <a:r>
              <a:rPr lang="pt-BR" sz="2800" i="1" dirty="0"/>
              <a:t>Firewall</a:t>
            </a:r>
            <a:r>
              <a:rPr lang="pt-BR" sz="2800" dirty="0"/>
              <a:t> e </a:t>
            </a:r>
            <a:r>
              <a:rPr lang="pt-BR" sz="2800" i="1" dirty="0"/>
              <a:t>Network </a:t>
            </a:r>
            <a:r>
              <a:rPr lang="pt-BR" sz="2800" i="1" dirty="0" err="1"/>
              <a:t>Address</a:t>
            </a:r>
            <a:r>
              <a:rPr lang="pt-BR" sz="2800" i="1" dirty="0"/>
              <a:t> </a:t>
            </a:r>
            <a:r>
              <a:rPr lang="pt-BR" sz="2800" i="1" dirty="0" err="1"/>
              <a:t>Translation</a:t>
            </a:r>
            <a:r>
              <a:rPr lang="pt-BR" sz="2800" dirty="0"/>
              <a:t> (NAT): Firewalls normalmente bloqueiam as portas de comunicação usadas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14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624110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dirty="0"/>
              <a:t>Descansem em paz 🙏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04290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2608" y="2358886"/>
            <a:ext cx="10881760" cy="3777622"/>
          </a:xfrm>
        </p:spPr>
        <p:txBody>
          <a:bodyPr>
            <a:normAutofit/>
          </a:bodyPr>
          <a:lstStyle/>
          <a:p>
            <a:r>
              <a:rPr lang="pt-BR" sz="2800" dirty="0"/>
              <a:t>Um </a:t>
            </a:r>
            <a:r>
              <a:rPr lang="pt-BR" sz="2800" b="1" i="1" dirty="0"/>
              <a:t>Web Service</a:t>
            </a:r>
            <a:r>
              <a:rPr lang="pt-BR" sz="2800" dirty="0"/>
              <a:t> (WS) é um serviço disponibilizado por uma aplicação através da Web</a:t>
            </a:r>
          </a:p>
          <a:p>
            <a:r>
              <a:rPr lang="pt-BR" sz="2800" dirty="0"/>
              <a:t>Tais serviços permitem que aplicações de uma mesma empresa ou de empresas diferentes possam ser integrados</a:t>
            </a:r>
          </a:p>
          <a:p>
            <a:r>
              <a:rPr lang="pt-BR" sz="2800" dirty="0"/>
              <a:t>Isso permite o reuso de informações e processos (funções)</a:t>
            </a:r>
          </a:p>
          <a:p>
            <a:r>
              <a:rPr lang="pt-BR" sz="2800" dirty="0"/>
              <a:t>Um WS é um componente que normalmente fornece um conjunto de funcionalidades a serem utilizadas por outras aplicações</a:t>
            </a:r>
          </a:p>
          <a:p>
            <a:endParaRPr lang="pt-BR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15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4078" y="714050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dirty="0"/>
              <a:t>O surgimento dos web </a:t>
            </a:r>
            <a:r>
              <a:rPr lang="pt-BR" b="1" dirty="0" err="1"/>
              <a:t>services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22222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2608" y="2358886"/>
            <a:ext cx="10881760" cy="3777622"/>
          </a:xfrm>
        </p:spPr>
        <p:txBody>
          <a:bodyPr>
            <a:normAutofit/>
          </a:bodyPr>
          <a:lstStyle/>
          <a:p>
            <a:r>
              <a:rPr lang="pt-BR" sz="2800" dirty="0"/>
              <a:t>Com a popularização da </a:t>
            </a:r>
            <a:r>
              <a:rPr lang="pt-BR" sz="2800" i="1" dirty="0"/>
              <a:t>Web</a:t>
            </a:r>
            <a:r>
              <a:rPr lang="pt-BR" sz="2800" dirty="0"/>
              <a:t>, cada vez mais empresas disponibilizam </a:t>
            </a:r>
            <a:r>
              <a:rPr lang="pt-BR" sz="2800" i="1" dirty="0"/>
              <a:t>Web Services</a:t>
            </a:r>
            <a:r>
              <a:rPr lang="pt-BR" sz="2800" dirty="0"/>
              <a:t> publicamente</a:t>
            </a:r>
          </a:p>
          <a:p>
            <a:r>
              <a:rPr lang="pt-BR" sz="2800" dirty="0"/>
              <a:t>Exemplos atuais incluem empresas como Google, </a:t>
            </a:r>
            <a:r>
              <a:rPr lang="pt-BR" sz="2800" dirty="0" err="1"/>
              <a:t>Facebook</a:t>
            </a:r>
            <a:r>
              <a:rPr lang="pt-BR" sz="2800" dirty="0"/>
              <a:t>, </a:t>
            </a:r>
            <a:r>
              <a:rPr lang="pt-BR" sz="2800" dirty="0" err="1"/>
              <a:t>Twitter</a:t>
            </a:r>
            <a:r>
              <a:rPr lang="pt-BR" sz="2800" dirty="0"/>
              <a:t>, Yahoo, Correios, Banco do Brasil, etc.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16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4078" y="714050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dirty="0"/>
              <a:t>O surgimento dos web </a:t>
            </a:r>
            <a:r>
              <a:rPr lang="pt-BR" b="1" dirty="0" err="1"/>
              <a:t>services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85738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2608" y="2358886"/>
            <a:ext cx="10881760" cy="3777622"/>
          </a:xfrm>
        </p:spPr>
        <p:txBody>
          <a:bodyPr>
            <a:normAutofit/>
          </a:bodyPr>
          <a:lstStyle/>
          <a:p>
            <a:r>
              <a:rPr lang="pt-BR" sz="2800" dirty="0"/>
              <a:t>Google: </a:t>
            </a:r>
            <a:r>
              <a:rPr lang="pt-BR" sz="2800" dirty="0" err="1"/>
              <a:t>Maps</a:t>
            </a:r>
            <a:r>
              <a:rPr lang="pt-BR" sz="2800" dirty="0"/>
              <a:t>, </a:t>
            </a:r>
            <a:r>
              <a:rPr lang="pt-BR" sz="2800" dirty="0" err="1"/>
              <a:t>Docs</a:t>
            </a:r>
            <a:r>
              <a:rPr lang="pt-BR" sz="2800" dirty="0"/>
              <a:t>, Drive, </a:t>
            </a:r>
            <a:r>
              <a:rPr lang="pt-BR" sz="2800" dirty="0" err="1"/>
              <a:t>Search</a:t>
            </a:r>
            <a:r>
              <a:rPr lang="pt-BR" sz="2800" dirty="0"/>
              <a:t>, </a:t>
            </a:r>
            <a:r>
              <a:rPr lang="pt-BR" sz="2800" dirty="0" err="1"/>
              <a:t>YouTube</a:t>
            </a:r>
            <a:endParaRPr lang="pt-BR" sz="2800" dirty="0"/>
          </a:p>
          <a:p>
            <a:r>
              <a:rPr lang="pt-BR" sz="2800" dirty="0"/>
              <a:t>Consulta de endereços e </a:t>
            </a:r>
            <a:r>
              <a:rPr lang="pt-BR" sz="2800" dirty="0" err="1"/>
              <a:t>CEPs</a:t>
            </a:r>
            <a:r>
              <a:rPr lang="pt-BR" sz="2800" dirty="0"/>
              <a:t> e preços de entregas pelos Correios</a:t>
            </a:r>
          </a:p>
          <a:p>
            <a:r>
              <a:rPr lang="pt-BR" sz="2800" dirty="0"/>
              <a:t>Fazer conciliação bancária, consulta de extrato e outros serviços bancários. Ver exemplo das </a:t>
            </a:r>
            <a:r>
              <a:rPr lang="pt-BR" sz="2800" dirty="0">
                <a:hlinkClick r:id="rId2"/>
              </a:rPr>
              <a:t>APIs de Open Banking do Banco do Brasil</a:t>
            </a:r>
            <a:r>
              <a:rPr lang="pt-BR" sz="2800" dirty="0"/>
              <a:t>.</a:t>
            </a:r>
          </a:p>
          <a:p>
            <a:r>
              <a:rPr lang="pt-BR" sz="2800" dirty="0"/>
              <a:t>E várias outras aplicações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17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4078" y="714050"/>
            <a:ext cx="9530038" cy="1164933"/>
          </a:xfrm>
        </p:spPr>
        <p:txBody>
          <a:bodyPr>
            <a:normAutofit fontScale="90000"/>
          </a:bodyPr>
          <a:lstStyle/>
          <a:p>
            <a:pPr algn="ctr"/>
            <a:r>
              <a:rPr lang="pt-BR" b="1" dirty="0"/>
              <a:t>Exemplos de Serviços disponibilizados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04383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656" y="1663908"/>
            <a:ext cx="11377534" cy="497673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sz="2400" b="1" dirty="0"/>
              <a:t>Como os problemas das tecnologias anteriores são resolvidos com </a:t>
            </a:r>
            <a:r>
              <a:rPr lang="pt-BR" sz="2400" b="1" dirty="0" err="1"/>
              <a:t>WS’s</a:t>
            </a:r>
            <a:endParaRPr lang="pt-BR" sz="2400" dirty="0"/>
          </a:p>
          <a:p>
            <a:pPr marL="0" indent="0">
              <a:buNone/>
            </a:pPr>
            <a:endParaRPr lang="pt-BR" sz="1900" dirty="0"/>
          </a:p>
          <a:p>
            <a:pPr marL="457200" indent="-457200">
              <a:buFont typeface="+mj-lt"/>
              <a:buAutoNum type="arabicPeriod"/>
            </a:pPr>
            <a:r>
              <a:rPr lang="pt-BR" sz="2800" dirty="0"/>
              <a:t>O servidor web/servidor de aplicação que você já tem é o único software que você precisa em execução. Existem servidores web leves dependendo da linguagem que você vai usar, como </a:t>
            </a:r>
            <a:r>
              <a:rPr lang="pt-BR" sz="2800" i="1" dirty="0" err="1"/>
              <a:t>NodeJS</a:t>
            </a:r>
            <a:r>
              <a:rPr lang="pt-BR" sz="2800" dirty="0"/>
              <a:t> e </a:t>
            </a:r>
            <a:r>
              <a:rPr lang="pt-BR" sz="2800" i="1" dirty="0" err="1"/>
              <a:t>Nginx</a:t>
            </a:r>
            <a:r>
              <a:rPr lang="pt-BR" sz="2800" dirty="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800" dirty="0"/>
              <a:t>O desenvolvimento de sistemas distribuídos utilizando </a:t>
            </a:r>
            <a:r>
              <a:rPr lang="pt-BR" sz="2800" dirty="0" err="1"/>
              <a:t>WS’s</a:t>
            </a:r>
            <a:r>
              <a:rPr lang="pt-BR" sz="2800" dirty="0"/>
              <a:t> normalmente segue um padrão convencional: você se preocupa apenas em chamar uma função local que vai enviar uma requisição para uma função remota existente no servidor. Você não tem que se preocupar em abrir conexão e lidar com os detalhes da comunicação em rede...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18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B4486E5-2C93-B24A-96DE-F37682A7B1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9585" y="699060"/>
            <a:ext cx="9530038" cy="1164933"/>
          </a:xfrm>
        </p:spPr>
        <p:txBody>
          <a:bodyPr>
            <a:normAutofit/>
          </a:bodyPr>
          <a:lstStyle/>
          <a:p>
            <a:r>
              <a:rPr lang="pt-BR" b="1" cap="none" dirty="0"/>
              <a:t>O QUE OS </a:t>
            </a:r>
            <a:r>
              <a:rPr lang="pt-BR" b="1" cap="none" dirty="0" err="1"/>
              <a:t>WS’s</a:t>
            </a:r>
            <a:r>
              <a:rPr lang="pt-BR" b="1" cap="none" dirty="0"/>
              <a:t> TRAZEM DE SOLUÇÕES</a:t>
            </a:r>
          </a:p>
        </p:txBody>
      </p:sp>
    </p:spTree>
    <p:extLst>
      <p:ext uri="{BB962C8B-B14F-4D97-AF65-F5344CB8AC3E}">
        <p14:creationId xmlns:p14="http://schemas.microsoft.com/office/powerpoint/2010/main" val="108540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656" y="1663908"/>
            <a:ext cx="11377534" cy="497673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pt-BR" sz="2400" b="1" dirty="0"/>
              <a:t>Como os problemas das tecnologias anteriores são resolvidos com </a:t>
            </a:r>
            <a:r>
              <a:rPr lang="pt-BR" sz="2400" b="1" dirty="0" err="1"/>
              <a:t>WS’s</a:t>
            </a:r>
            <a:endParaRPr lang="pt-BR" sz="2400" dirty="0"/>
          </a:p>
          <a:p>
            <a:pPr marL="0" indent="0">
              <a:buNone/>
            </a:pPr>
            <a:endParaRPr lang="pt-BR" sz="2400" dirty="0"/>
          </a:p>
          <a:p>
            <a:pPr marL="514350" indent="-514350">
              <a:buFont typeface="+mj-lt"/>
              <a:buAutoNum type="arabicPeriod" startAt="3"/>
            </a:pPr>
            <a:r>
              <a:rPr lang="pt-BR" sz="2800" dirty="0"/>
              <a:t>... Trafega dados sobre HTTP de forma mais eficiente que as tecnologias anteriores: este é o protocolo usado por toda a Web.</a:t>
            </a:r>
          </a:p>
          <a:p>
            <a:pPr marL="457200" indent="-457200">
              <a:buFont typeface="+mj-lt"/>
              <a:buAutoNum type="arabicPeriod" startAt="3"/>
            </a:pPr>
            <a:r>
              <a:rPr lang="pt-BR" sz="2800" dirty="0"/>
              <a:t>Leva ao baixo acoplamento: o seu software não possui dependências com tecnologias utilizadas para a implementação do WS. Normalmente a aplicação consumindo tais </a:t>
            </a:r>
            <a:r>
              <a:rPr lang="pt-BR" sz="2800" dirty="0" err="1"/>
              <a:t>WS’s</a:t>
            </a:r>
            <a:r>
              <a:rPr lang="pt-BR" sz="2800" dirty="0"/>
              <a:t> é independente da linguagem, sistema operacional e ferramentas usadas no desenvolvimento do WS.</a:t>
            </a:r>
          </a:p>
          <a:p>
            <a:pPr marL="457200" indent="-457200">
              <a:buFont typeface="+mj-lt"/>
              <a:buAutoNum type="arabicPeriod" startAt="3"/>
            </a:pPr>
            <a:r>
              <a:rPr lang="pt-BR" sz="2800" dirty="0"/>
              <a:t>Como o tráfego ocorre usualmente pela porta 80, não temos problemas com </a:t>
            </a:r>
            <a:r>
              <a:rPr lang="pt-BR" sz="2800" i="1" dirty="0"/>
              <a:t>Firewalls</a:t>
            </a:r>
            <a:r>
              <a:rPr lang="pt-BR" sz="2800" dirty="0"/>
              <a:t> e NAT.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19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9585" y="699060"/>
            <a:ext cx="9530038" cy="1164933"/>
          </a:xfrm>
        </p:spPr>
        <p:txBody>
          <a:bodyPr>
            <a:normAutofit/>
          </a:bodyPr>
          <a:lstStyle/>
          <a:p>
            <a:r>
              <a:rPr lang="pt-BR" b="1" cap="none" dirty="0"/>
              <a:t>O QUE OS </a:t>
            </a:r>
            <a:r>
              <a:rPr lang="pt-BR" b="1" cap="none" dirty="0" err="1"/>
              <a:t>WS’s</a:t>
            </a:r>
            <a:r>
              <a:rPr lang="pt-BR" b="1" cap="none" dirty="0"/>
              <a:t> TRAZEM DE SOLUÇÕES</a:t>
            </a:r>
          </a:p>
        </p:txBody>
      </p:sp>
    </p:spTree>
    <p:extLst>
      <p:ext uri="{BB962C8B-B14F-4D97-AF65-F5344CB8AC3E}">
        <p14:creationId xmlns:p14="http://schemas.microsoft.com/office/powerpoint/2010/main" val="660683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5374" y="1908313"/>
            <a:ext cx="10749238" cy="4228195"/>
          </a:xfrm>
        </p:spPr>
        <p:txBody>
          <a:bodyPr>
            <a:noAutofit/>
          </a:bodyPr>
          <a:lstStyle/>
          <a:p>
            <a:r>
              <a:rPr lang="pt-BR" sz="2800" dirty="0"/>
              <a:t>Desenvolver Sistemas Distribuídos (</a:t>
            </a:r>
            <a:r>
              <a:rPr lang="pt-BR" sz="2800" dirty="0" err="1"/>
              <a:t>SDs</a:t>
            </a:r>
            <a:r>
              <a:rPr lang="pt-BR" sz="2800" dirty="0"/>
              <a:t>) pode ser bastante complexo</a:t>
            </a:r>
          </a:p>
          <a:p>
            <a:r>
              <a:rPr lang="pt-BR" sz="2800" dirty="0"/>
              <a:t>Tecnologias e protocolos como Sockets, Web Sockets, XMPP e vários outros permitem a comunicação entre aplicações</a:t>
            </a:r>
          </a:p>
          <a:p>
            <a:r>
              <a:rPr lang="pt-BR" sz="2800" dirty="0"/>
              <a:t>Muitas tecnologias e protocolos podem ter finalidades específicas</a:t>
            </a:r>
          </a:p>
          <a:p>
            <a:r>
              <a:rPr lang="pt-BR" sz="2800" dirty="0"/>
              <a:t>Por exemplo, protocolos como XMPP são excelentes para aplicações de mensagens instantâneas como WhatsApp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2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624110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PROBLEMÁTICA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68214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219BB193-FC42-6B44-AD84-B9F3D0ED7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72240"/>
            <a:ext cx="8610600" cy="1293028"/>
          </a:xfrm>
        </p:spPr>
        <p:txBody>
          <a:bodyPr>
            <a:normAutofit/>
          </a:bodyPr>
          <a:lstStyle/>
          <a:p>
            <a:pPr algn="ctr"/>
            <a:r>
              <a:rPr lang="pt-BR" b="1" dirty="0"/>
              <a:t>Ws</a:t>
            </a:r>
            <a:br>
              <a:rPr lang="pt-BR" b="1" dirty="0"/>
            </a:br>
            <a:r>
              <a:rPr lang="pt-BR" b="1" dirty="0"/>
              <a:t>- Exemplo de Funcionamento -</a:t>
            </a:r>
          </a:p>
        </p:txBody>
      </p:sp>
      <p:sp>
        <p:nvSpPr>
          <p:cNvPr id="51" name="Content Placeholder 50">
            <a:extLst>
              <a:ext uri="{FF2B5EF4-FFF2-40B4-BE49-F238E27FC236}">
                <a16:creationId xmlns:a16="http://schemas.microsoft.com/office/drawing/2014/main" id="{5A5AD1DD-6D2F-DE41-98C3-40F6F09E29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03" y="1489992"/>
            <a:ext cx="8264452" cy="3289672"/>
          </a:xfrm>
        </p:spPr>
        <p:txBody>
          <a:bodyPr>
            <a:no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pt-BR" sz="2300" dirty="0"/>
              <a:t>O cliente chama uma função local, como </a:t>
            </a:r>
            <a:r>
              <a:rPr lang="pt-BR" sz="2300" i="1" dirty="0" err="1"/>
              <a:t>consultaCEP</a:t>
            </a:r>
            <a:r>
              <a:rPr lang="pt-BR" sz="2300" i="1" dirty="0"/>
              <a:t>(), passando os devidos parâmetros</a:t>
            </a:r>
            <a:endParaRPr lang="pt-BR" sz="2300" dirty="0"/>
          </a:p>
          <a:p>
            <a:pPr marL="457200" indent="-457200">
              <a:buFont typeface="+mj-lt"/>
              <a:buAutoNum type="arabicPeriod"/>
            </a:pPr>
            <a:r>
              <a:rPr lang="pt-BR" sz="2300" dirty="0"/>
              <a:t>Tal função não executa nenhum processamento local específico, mas apenas envia uma requisição ao servidor para que uma função remota (normalmente de mesmo nome) seja executada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300" dirty="0"/>
              <a:t>O servidor recebe a requisição, executa a função que faz o trabalho de fato (neste exemplo, consultar um CEP) e retorna a resposta pra aplicação cliente.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B73A0A2-B834-5C4C-A668-554D21A3E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20</a:t>
            </a:fld>
            <a:endParaRPr lang="en-US" dirty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C327B88B-A480-BF48-889D-2E6EBC5462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9279" y="2000550"/>
            <a:ext cx="3466368" cy="4529228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F3B1D8C1-6983-C347-AB83-5BC9B032A056}"/>
              </a:ext>
            </a:extLst>
          </p:cNvPr>
          <p:cNvSpPr txBox="1"/>
          <p:nvPr/>
        </p:nvSpPr>
        <p:spPr>
          <a:xfrm>
            <a:off x="7658603" y="6473678"/>
            <a:ext cx="4720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Servidor Web / Servidor de Aplicação</a:t>
            </a:r>
          </a:p>
        </p:txBody>
      </p:sp>
      <p:pic>
        <p:nvPicPr>
          <p:cNvPr id="33" name="Picture 32" descr="An open computer sitting on a table&#13;&#10;&#13;&#10;Description automatically generated">
            <a:extLst>
              <a:ext uri="{FF2B5EF4-FFF2-40B4-BE49-F238E27FC236}">
                <a16:creationId xmlns:a16="http://schemas.microsoft.com/office/drawing/2014/main" id="{03CB133C-2DC3-4F42-B860-94941DBED3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5762" y="4921720"/>
            <a:ext cx="2455813" cy="1889456"/>
          </a:xfrm>
          <a:prstGeom prst="rect">
            <a:avLst/>
          </a:prstGeom>
        </p:spPr>
      </p:pic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9D866637-CB99-B34A-B78D-17FCD5D457E3}"/>
              </a:ext>
            </a:extLst>
          </p:cNvPr>
          <p:cNvSpPr/>
          <p:nvPr/>
        </p:nvSpPr>
        <p:spPr>
          <a:xfrm>
            <a:off x="8896635" y="4789200"/>
            <a:ext cx="2023076" cy="92333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Correios Web Service</a:t>
            </a:r>
          </a:p>
          <a:p>
            <a:pPr algn="ctr"/>
            <a:r>
              <a:rPr lang="pt-BR" i="1" dirty="0" err="1">
                <a:solidFill>
                  <a:schemeClr val="tx1"/>
                </a:solidFill>
              </a:rPr>
              <a:t>consultaCEP</a:t>
            </a:r>
            <a:r>
              <a:rPr lang="pt-BR" i="1" dirty="0">
                <a:solidFill>
                  <a:schemeClr val="tx1"/>
                </a:solidFill>
              </a:rPr>
              <a:t>()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AC0CDE0B-245B-4841-8C11-757506069BC5}"/>
              </a:ext>
            </a:extLst>
          </p:cNvPr>
          <p:cNvSpPr/>
          <p:nvPr/>
        </p:nvSpPr>
        <p:spPr>
          <a:xfrm>
            <a:off x="3073252" y="5051874"/>
            <a:ext cx="2011000" cy="6295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Aplicação</a:t>
            </a:r>
          </a:p>
          <a:p>
            <a:pPr algn="ctr"/>
            <a:r>
              <a:rPr lang="pt-BR" i="1" dirty="0" err="1">
                <a:solidFill>
                  <a:schemeClr val="tx1"/>
                </a:solidFill>
              </a:rPr>
              <a:t>consultaCEP</a:t>
            </a:r>
            <a:r>
              <a:rPr lang="pt-BR" i="1" dirty="0">
                <a:solidFill>
                  <a:schemeClr val="tx1"/>
                </a:solidFill>
              </a:rPr>
              <a:t>()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2038E59C-179B-C44E-8B70-EB15EBE8643D}"/>
              </a:ext>
            </a:extLst>
          </p:cNvPr>
          <p:cNvCxnSpPr>
            <a:cxnSpLocks/>
          </p:cNvCxnSpPr>
          <p:nvPr/>
        </p:nvCxnSpPr>
        <p:spPr>
          <a:xfrm>
            <a:off x="5016505" y="5539401"/>
            <a:ext cx="3877622" cy="0"/>
          </a:xfrm>
          <a:prstGeom prst="straightConnector1">
            <a:avLst/>
          </a:prstGeom>
          <a:ln w="666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84EC7483-FB0A-E74B-9D83-DBC645B5C004}"/>
              </a:ext>
            </a:extLst>
          </p:cNvPr>
          <p:cNvCxnSpPr>
            <a:cxnSpLocks/>
          </p:cNvCxnSpPr>
          <p:nvPr/>
        </p:nvCxnSpPr>
        <p:spPr>
          <a:xfrm flipH="1">
            <a:off x="4905270" y="5539404"/>
            <a:ext cx="3877621" cy="0"/>
          </a:xfrm>
          <a:prstGeom prst="straightConnector1">
            <a:avLst/>
          </a:prstGeom>
          <a:ln w="666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EF832F2D-87DE-4746-98CC-1D3560B2F2D4}"/>
              </a:ext>
            </a:extLst>
          </p:cNvPr>
          <p:cNvSpPr txBox="1"/>
          <p:nvPr/>
        </p:nvSpPr>
        <p:spPr>
          <a:xfrm>
            <a:off x="5599610" y="5104882"/>
            <a:ext cx="1965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/>
              <a:t>Requisição HTTP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7F2F022-5048-204D-B4E8-35CF58BFD358}"/>
              </a:ext>
            </a:extLst>
          </p:cNvPr>
          <p:cNvSpPr txBox="1"/>
          <p:nvPr/>
        </p:nvSpPr>
        <p:spPr>
          <a:xfrm>
            <a:off x="5952991" y="5554304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/>
              <a:t>Resposta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81F8601-14B7-5047-A9A0-05DB8D2DA411}"/>
              </a:ext>
            </a:extLst>
          </p:cNvPr>
          <p:cNvSpPr txBox="1"/>
          <p:nvPr/>
        </p:nvSpPr>
        <p:spPr>
          <a:xfrm>
            <a:off x="-169972" y="4971143"/>
            <a:ext cx="313251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Dispositivo Cliente</a:t>
            </a:r>
          </a:p>
          <a:p>
            <a:pPr algn="ctr"/>
            <a:r>
              <a:rPr lang="pt-BR" b="1" dirty="0"/>
              <a:t>(Computador, smartphone ou outro dispositivo normalmente executando um navegador Web)</a:t>
            </a:r>
          </a:p>
        </p:txBody>
      </p:sp>
    </p:spTree>
    <p:extLst>
      <p:ext uri="{BB962C8B-B14F-4D97-AF65-F5344CB8AC3E}">
        <p14:creationId xmlns:p14="http://schemas.microsoft.com/office/powerpoint/2010/main" val="355924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3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5" dur="500"/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 tmFilter="0, 0; .2, .5; .8, .5; 1, 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4" dur="250" autoRev="1" fill="hold"/>
                                        <p:tgtEl>
                                          <p:spTgt spid="3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8" dur="500"/>
                                        <p:tgtEl>
                                          <p:spTgt spid="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uiExpand="1" build="p"/>
      <p:bldP spid="51" grpId="1" uiExpand="1" build="p"/>
      <p:bldP spid="36" grpId="0" animBg="1"/>
      <p:bldP spid="37" grpId="0" animBg="1"/>
      <p:bldP spid="46" grpId="0"/>
      <p:bldP spid="46" grpId="1"/>
      <p:bldP spid="4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219BB193-FC42-6B44-AD84-B9F3D0ED7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72240"/>
            <a:ext cx="8610600" cy="1293028"/>
          </a:xfrm>
        </p:spPr>
        <p:txBody>
          <a:bodyPr>
            <a:normAutofit/>
          </a:bodyPr>
          <a:lstStyle/>
          <a:p>
            <a:pPr algn="ctr"/>
            <a:r>
              <a:rPr lang="pt-BR" b="1" dirty="0"/>
              <a:t>Ws</a:t>
            </a:r>
            <a:br>
              <a:rPr lang="pt-BR" b="1" dirty="0"/>
            </a:br>
            <a:r>
              <a:rPr lang="pt-BR" b="1" dirty="0"/>
              <a:t>- Exemplo de Funcionamento -</a:t>
            </a:r>
          </a:p>
        </p:txBody>
      </p:sp>
      <p:sp>
        <p:nvSpPr>
          <p:cNvPr id="51" name="Content Placeholder 50">
            <a:extLst>
              <a:ext uri="{FF2B5EF4-FFF2-40B4-BE49-F238E27FC236}">
                <a16:creationId xmlns:a16="http://schemas.microsoft.com/office/drawing/2014/main" id="{5A5AD1DD-6D2F-DE41-98C3-40F6F09E29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03" y="1489992"/>
            <a:ext cx="8264452" cy="3056231"/>
          </a:xfrm>
        </p:spPr>
        <p:txBody>
          <a:bodyPr>
            <a:noAutofit/>
          </a:bodyPr>
          <a:lstStyle/>
          <a:p>
            <a:r>
              <a:rPr lang="pt-BR" sz="2400" dirty="0"/>
              <a:t>Na prática então, a função local no cliente chama uma função remota no servidor.</a:t>
            </a:r>
          </a:p>
          <a:p>
            <a:r>
              <a:rPr lang="pt-BR" sz="2400" dirty="0"/>
              <a:t>Isso é denominado </a:t>
            </a:r>
            <a:r>
              <a:rPr lang="pt-BR" sz="2400" b="1" i="1" dirty="0"/>
              <a:t>Remote Procedure </a:t>
            </a:r>
            <a:r>
              <a:rPr lang="pt-BR" sz="2400" b="1" i="1" dirty="0" err="1"/>
              <a:t>Call</a:t>
            </a:r>
            <a:r>
              <a:rPr lang="pt-BR" sz="2400" b="1" dirty="0"/>
              <a:t> (RPC)</a:t>
            </a:r>
            <a:r>
              <a:rPr lang="pt-BR" sz="2400" dirty="0"/>
              <a:t>: Chamada de Procedimento Remoto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B73A0A2-B834-5C4C-A668-554D21A3E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21</a:t>
            </a:fld>
            <a:endParaRPr lang="en-US" dirty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C327B88B-A480-BF48-889D-2E6EBC5462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9279" y="2000550"/>
            <a:ext cx="3466368" cy="4529228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F3B1D8C1-6983-C347-AB83-5BC9B032A056}"/>
              </a:ext>
            </a:extLst>
          </p:cNvPr>
          <p:cNvSpPr txBox="1"/>
          <p:nvPr/>
        </p:nvSpPr>
        <p:spPr>
          <a:xfrm>
            <a:off x="7658603" y="6473678"/>
            <a:ext cx="4720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Servidor Web / Servidor de Aplicação</a:t>
            </a:r>
          </a:p>
        </p:txBody>
      </p:sp>
      <p:pic>
        <p:nvPicPr>
          <p:cNvPr id="33" name="Picture 32" descr="An open computer sitting on a table&#13;&#10;&#13;&#10;Description automatically generated">
            <a:extLst>
              <a:ext uri="{FF2B5EF4-FFF2-40B4-BE49-F238E27FC236}">
                <a16:creationId xmlns:a16="http://schemas.microsoft.com/office/drawing/2014/main" id="{03CB133C-2DC3-4F42-B860-94941DBED3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5762" y="4921720"/>
            <a:ext cx="2455813" cy="1889456"/>
          </a:xfrm>
          <a:prstGeom prst="rect">
            <a:avLst/>
          </a:prstGeom>
        </p:spPr>
      </p:pic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9D866637-CB99-B34A-B78D-17FCD5D457E3}"/>
              </a:ext>
            </a:extLst>
          </p:cNvPr>
          <p:cNvSpPr/>
          <p:nvPr/>
        </p:nvSpPr>
        <p:spPr>
          <a:xfrm>
            <a:off x="8896635" y="4789200"/>
            <a:ext cx="2023076" cy="92333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Correios Web Service</a:t>
            </a:r>
          </a:p>
          <a:p>
            <a:pPr algn="ctr"/>
            <a:r>
              <a:rPr lang="pt-BR" i="1" dirty="0" err="1">
                <a:solidFill>
                  <a:schemeClr val="tx1"/>
                </a:solidFill>
              </a:rPr>
              <a:t>consultaCEP</a:t>
            </a:r>
            <a:r>
              <a:rPr lang="pt-BR" i="1" dirty="0">
                <a:solidFill>
                  <a:schemeClr val="tx1"/>
                </a:solidFill>
              </a:rPr>
              <a:t>()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AC0CDE0B-245B-4841-8C11-757506069BC5}"/>
              </a:ext>
            </a:extLst>
          </p:cNvPr>
          <p:cNvSpPr/>
          <p:nvPr/>
        </p:nvSpPr>
        <p:spPr>
          <a:xfrm>
            <a:off x="3073252" y="5051874"/>
            <a:ext cx="2011000" cy="6295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Aplicação</a:t>
            </a:r>
          </a:p>
          <a:p>
            <a:pPr algn="ctr"/>
            <a:r>
              <a:rPr lang="pt-BR" i="1" dirty="0" err="1">
                <a:solidFill>
                  <a:schemeClr val="tx1"/>
                </a:solidFill>
              </a:rPr>
              <a:t>consultaCEP</a:t>
            </a:r>
            <a:r>
              <a:rPr lang="pt-BR" i="1" dirty="0">
                <a:solidFill>
                  <a:schemeClr val="tx1"/>
                </a:solidFill>
              </a:rPr>
              <a:t>()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81F8601-14B7-5047-A9A0-05DB8D2DA411}"/>
              </a:ext>
            </a:extLst>
          </p:cNvPr>
          <p:cNvSpPr txBox="1"/>
          <p:nvPr/>
        </p:nvSpPr>
        <p:spPr>
          <a:xfrm>
            <a:off x="-169972" y="4971143"/>
            <a:ext cx="313251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Dispositivo Cliente</a:t>
            </a:r>
          </a:p>
          <a:p>
            <a:pPr algn="ctr"/>
            <a:r>
              <a:rPr lang="pt-BR" b="1" dirty="0"/>
              <a:t>(Computador, smartphone ou outro dispositivo normalmente executando um navegador Web)</a:t>
            </a:r>
          </a:p>
        </p:txBody>
      </p:sp>
    </p:spTree>
    <p:extLst>
      <p:ext uri="{BB962C8B-B14F-4D97-AF65-F5344CB8AC3E}">
        <p14:creationId xmlns:p14="http://schemas.microsoft.com/office/powerpoint/2010/main" val="2832756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uiExpand="1" build="p"/>
      <p:bldP spid="51" grpId="1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219BB193-FC42-6B44-AD84-B9F3D0ED7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72240"/>
            <a:ext cx="8610600" cy="1293028"/>
          </a:xfrm>
        </p:spPr>
        <p:txBody>
          <a:bodyPr>
            <a:normAutofit/>
          </a:bodyPr>
          <a:lstStyle/>
          <a:p>
            <a:pPr algn="ctr"/>
            <a:r>
              <a:rPr lang="pt-BR" b="1" dirty="0"/>
              <a:t>Ws</a:t>
            </a:r>
            <a:br>
              <a:rPr lang="pt-BR" b="1" dirty="0"/>
            </a:br>
            <a:r>
              <a:rPr lang="pt-BR" b="1" dirty="0"/>
              <a:t>- Exemplo de Funcionamento -</a:t>
            </a:r>
          </a:p>
        </p:txBody>
      </p:sp>
      <p:sp>
        <p:nvSpPr>
          <p:cNvPr id="51" name="Content Placeholder 50">
            <a:extLst>
              <a:ext uri="{FF2B5EF4-FFF2-40B4-BE49-F238E27FC236}">
                <a16:creationId xmlns:a16="http://schemas.microsoft.com/office/drawing/2014/main" id="{5A5AD1DD-6D2F-DE41-98C3-40F6F09E29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03" y="1489992"/>
            <a:ext cx="8264452" cy="3299207"/>
          </a:xfrm>
        </p:spPr>
        <p:txBody>
          <a:bodyPr>
            <a:noAutofit/>
          </a:bodyPr>
          <a:lstStyle/>
          <a:p>
            <a:r>
              <a:rPr lang="pt-BR" sz="2300" dirty="0"/>
              <a:t>Neste modelo de </a:t>
            </a:r>
            <a:r>
              <a:rPr lang="pt-BR" sz="2300" i="1" dirty="0"/>
              <a:t>Web Services</a:t>
            </a:r>
            <a:r>
              <a:rPr lang="pt-BR" sz="2300" dirty="0"/>
              <a:t>, normalmente a conexão HTTP é aberta e, depois de obtida a resposta, é fechada.</a:t>
            </a:r>
          </a:p>
          <a:p>
            <a:r>
              <a:rPr lang="pt-BR" sz="2300" dirty="0"/>
              <a:t>É diferente de uma aplicação de mensagens instantâneas que a conexão fica persistente enquanto as duas partes estiverem conversando.</a:t>
            </a:r>
          </a:p>
          <a:p>
            <a:r>
              <a:rPr lang="pt-BR" sz="2300" dirty="0"/>
              <a:t>Isto normalmente ocorre pois, após o cliente receber uma resposta, ele pode não precisar consultar o servidor em breve.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B73A0A2-B834-5C4C-A668-554D21A3E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22</a:t>
            </a:fld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3B1D8C1-6983-C347-AB83-5BC9B032A056}"/>
              </a:ext>
            </a:extLst>
          </p:cNvPr>
          <p:cNvSpPr txBox="1"/>
          <p:nvPr/>
        </p:nvSpPr>
        <p:spPr>
          <a:xfrm>
            <a:off x="7658603" y="6473678"/>
            <a:ext cx="4720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Servidor Web / Servidor de Aplicação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D5E8319-C852-3142-9B57-308F10534A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9279" y="2000550"/>
            <a:ext cx="3466368" cy="4529228"/>
          </a:xfrm>
          <a:prstGeom prst="rect">
            <a:avLst/>
          </a:prstGeom>
        </p:spPr>
      </p:pic>
      <p:pic>
        <p:nvPicPr>
          <p:cNvPr id="17" name="Picture 16" descr="An open computer sitting on a table&#13;&#10;&#13;&#10;Description automatically generated">
            <a:extLst>
              <a:ext uri="{FF2B5EF4-FFF2-40B4-BE49-F238E27FC236}">
                <a16:creationId xmlns:a16="http://schemas.microsoft.com/office/drawing/2014/main" id="{EB814110-D821-5C4B-9EEF-BA8C65F38C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5762" y="4921720"/>
            <a:ext cx="2455813" cy="1889456"/>
          </a:xfrm>
          <a:prstGeom prst="rect">
            <a:avLst/>
          </a:prstGeom>
        </p:spPr>
      </p:pic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3CF88151-2A2D-2F4D-93D3-B3A6E1925994}"/>
              </a:ext>
            </a:extLst>
          </p:cNvPr>
          <p:cNvSpPr/>
          <p:nvPr/>
        </p:nvSpPr>
        <p:spPr>
          <a:xfrm>
            <a:off x="8896635" y="4789200"/>
            <a:ext cx="2023076" cy="92333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Correios Web Service</a:t>
            </a:r>
          </a:p>
          <a:p>
            <a:pPr algn="ctr"/>
            <a:r>
              <a:rPr lang="pt-BR" i="1" dirty="0" err="1">
                <a:solidFill>
                  <a:schemeClr val="tx1"/>
                </a:solidFill>
              </a:rPr>
              <a:t>consultaCEP</a:t>
            </a:r>
            <a:r>
              <a:rPr lang="pt-BR" i="1" dirty="0">
                <a:solidFill>
                  <a:schemeClr val="tx1"/>
                </a:solidFill>
              </a:rPr>
              <a:t>()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ADE243AA-05D2-F44F-A60B-805FFEFEBB07}"/>
              </a:ext>
            </a:extLst>
          </p:cNvPr>
          <p:cNvSpPr/>
          <p:nvPr/>
        </p:nvSpPr>
        <p:spPr>
          <a:xfrm>
            <a:off x="3073252" y="5051874"/>
            <a:ext cx="2011000" cy="6295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Aplicação</a:t>
            </a:r>
          </a:p>
          <a:p>
            <a:pPr algn="ctr"/>
            <a:r>
              <a:rPr lang="pt-BR" i="1" dirty="0" err="1">
                <a:solidFill>
                  <a:schemeClr val="tx1"/>
                </a:solidFill>
              </a:rPr>
              <a:t>consultaCEP</a:t>
            </a:r>
            <a:r>
              <a:rPr lang="pt-BR" i="1" dirty="0">
                <a:solidFill>
                  <a:schemeClr val="tx1"/>
                </a:solidFill>
              </a:rPr>
              <a:t>()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6F3CD79-8186-4C43-96C3-A34F9F3EAA11}"/>
              </a:ext>
            </a:extLst>
          </p:cNvPr>
          <p:cNvSpPr txBox="1"/>
          <p:nvPr/>
        </p:nvSpPr>
        <p:spPr>
          <a:xfrm>
            <a:off x="-169972" y="4971143"/>
            <a:ext cx="313251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Dispositivo Cliente</a:t>
            </a:r>
          </a:p>
          <a:p>
            <a:pPr algn="ctr"/>
            <a:r>
              <a:rPr lang="pt-BR" b="1" dirty="0"/>
              <a:t>(Computador, smartphone ou outro dispositivo normalmente executando um navegador Web)</a:t>
            </a:r>
          </a:p>
        </p:txBody>
      </p:sp>
    </p:spTree>
    <p:extLst>
      <p:ext uri="{BB962C8B-B14F-4D97-AF65-F5344CB8AC3E}">
        <p14:creationId xmlns:p14="http://schemas.microsoft.com/office/powerpoint/2010/main" val="1243018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uiExpand="1" build="p"/>
      <p:bldP spid="51" grpId="1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528" y="2358886"/>
            <a:ext cx="10785084" cy="3777622"/>
          </a:xfrm>
        </p:spPr>
        <p:txBody>
          <a:bodyPr>
            <a:noAutofit/>
          </a:bodyPr>
          <a:lstStyle/>
          <a:p>
            <a:r>
              <a:rPr lang="pt-BR" sz="2800" i="1" dirty="0"/>
              <a:t>Simple Object Access Protocol (SOAP)</a:t>
            </a:r>
            <a:r>
              <a:rPr lang="pt-BR" sz="2800" dirty="0"/>
              <a:t> é um protocolo padronizado pela W3C (v1.1 Maio 2000 - v1.2 Abril 2007) </a:t>
            </a:r>
            <a:r>
              <a:rPr lang="pt-BR" sz="2800" dirty="0">
                <a:hlinkClick r:id="rId2"/>
              </a:rPr>
              <a:t>[1]</a:t>
            </a:r>
            <a:r>
              <a:rPr lang="pt-BR" sz="2800" dirty="0"/>
              <a:t> </a:t>
            </a:r>
            <a:r>
              <a:rPr lang="pt-BR" sz="2800" dirty="0">
                <a:hlinkClick r:id="rId3"/>
              </a:rPr>
              <a:t>[2]</a:t>
            </a:r>
            <a:endParaRPr lang="pt-BR" sz="2800" dirty="0"/>
          </a:p>
          <a:p>
            <a:r>
              <a:rPr lang="pt-BR" sz="2800" dirty="0"/>
              <a:t>SOAP é um protocolo de WS “leve” para troca de informações estruturadas e </a:t>
            </a:r>
            <a:r>
              <a:rPr lang="pt-BR" sz="2800" dirty="0" err="1"/>
              <a:t>tipadas</a:t>
            </a:r>
            <a:r>
              <a:rPr lang="pt-BR" sz="2800" dirty="0"/>
              <a:t> em um ambiente distribuído e decentralizado </a:t>
            </a:r>
            <a:r>
              <a:rPr lang="pt-BR" sz="2800" dirty="0">
                <a:hlinkClick r:id="rId4"/>
              </a:rPr>
              <a:t>[3]</a:t>
            </a:r>
            <a:r>
              <a:rPr lang="pt-BR" sz="2800" dirty="0"/>
              <a:t>.</a:t>
            </a:r>
          </a:p>
          <a:p>
            <a:r>
              <a:rPr lang="pt-BR" sz="2800" dirty="0"/>
              <a:t>O tráfego de dados é feito em formato XML, convencionalmente por meio de HTTP.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23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624110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O padrão de ws </a:t>
            </a:r>
            <a:r>
              <a:rPr lang="pt-BR" b="1" i="1" dirty="0" err="1"/>
              <a:t>soap</a:t>
            </a:r>
            <a:endParaRPr lang="pt-BR" dirty="0"/>
          </a:p>
        </p:txBody>
      </p:sp>
      <p:pic>
        <p:nvPicPr>
          <p:cNvPr id="5" name="Picture 4" descr="SOAP">
            <a:extLst>
              <a:ext uri="{FF2B5EF4-FFF2-40B4-BE49-F238E27FC236}">
                <a16:creationId xmlns:a16="http://schemas.microsoft.com/office/drawing/2014/main" id="{BF6C1A30-BABF-874F-B4C2-1FA6314C90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57961" y="-177724"/>
            <a:ext cx="2540000" cy="276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842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3511" y="1339122"/>
            <a:ext cx="6979985" cy="4518339"/>
          </a:xfrm>
        </p:spPr>
        <p:txBody>
          <a:bodyPr>
            <a:normAutofit/>
          </a:bodyPr>
          <a:lstStyle/>
          <a:p>
            <a:r>
              <a:rPr lang="pt-BR" sz="2800" dirty="0"/>
              <a:t>Há alguns anos era considerado “leve” justamente pelo uso de XML e comparado com outras tecnologias como CORBA.</a:t>
            </a:r>
          </a:p>
          <a:p>
            <a:r>
              <a:rPr lang="pt-BR" sz="2800" dirty="0"/>
              <a:t>Com o advento de formatos de representação de dados como </a:t>
            </a:r>
            <a:r>
              <a:rPr lang="pt-BR" sz="2800" dirty="0">
                <a:hlinkClick r:id="rId2"/>
              </a:rPr>
              <a:t>JSON</a:t>
            </a:r>
            <a:r>
              <a:rPr lang="pt-BR" sz="2800" dirty="0"/>
              <a:t> e </a:t>
            </a:r>
            <a:r>
              <a:rPr lang="pt-BR" sz="2800" dirty="0">
                <a:hlinkClick r:id="rId3"/>
              </a:rPr>
              <a:t>YAML</a:t>
            </a:r>
            <a:r>
              <a:rPr lang="pt-BR" sz="2800" dirty="0"/>
              <a:t>, SOAP já não pode ser considerado de fato leve.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24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9412" y="79088"/>
            <a:ext cx="7315200" cy="1164933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O padrão de ws </a:t>
            </a:r>
            <a:r>
              <a:rPr lang="pt-BR" b="1" i="1" dirty="0" err="1"/>
              <a:t>soap</a:t>
            </a:r>
            <a:endParaRPr lang="pt-B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E560CE6-BC60-1A45-985F-E37A4A18DAD7}"/>
              </a:ext>
            </a:extLst>
          </p:cNvPr>
          <p:cNvSpPr txBox="1"/>
          <p:nvPr/>
        </p:nvSpPr>
        <p:spPr>
          <a:xfrm>
            <a:off x="7876351" y="2251571"/>
            <a:ext cx="3983783" cy="286232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i="1" dirty="0"/>
              <a:t>&lt;</a:t>
            </a:r>
            <a:r>
              <a:rPr lang="en-US" i="1" dirty="0" err="1"/>
              <a:t>pessoas</a:t>
            </a:r>
            <a:r>
              <a:rPr lang="en-US" i="1" dirty="0"/>
              <a:t>&gt; </a:t>
            </a:r>
            <a:br>
              <a:rPr lang="en-US" i="1" dirty="0"/>
            </a:br>
            <a:r>
              <a:rPr lang="en-US" i="1" dirty="0"/>
              <a:t>  &lt;</a:t>
            </a:r>
            <a:r>
              <a:rPr lang="en-US" i="1" dirty="0" err="1"/>
              <a:t>pessoa</a:t>
            </a:r>
            <a:r>
              <a:rPr lang="en-US" i="1" dirty="0"/>
              <a:t> type=”PF"&gt; </a:t>
            </a:r>
            <a:br>
              <a:rPr lang="en-US" i="1" dirty="0"/>
            </a:br>
            <a:r>
              <a:rPr lang="en-US" i="1" dirty="0"/>
              <a:t>    &lt;</a:t>
            </a:r>
            <a:r>
              <a:rPr lang="en-US" i="1" dirty="0" err="1"/>
              <a:t>nome</a:t>
            </a:r>
            <a:r>
              <a:rPr lang="en-US" i="1" dirty="0"/>
              <a:t>&gt;</a:t>
            </a:r>
            <a:r>
              <a:rPr lang="en-US" i="1" dirty="0" err="1"/>
              <a:t>Manoel</a:t>
            </a:r>
            <a:r>
              <a:rPr lang="en-US" i="1" dirty="0"/>
              <a:t>&lt;/</a:t>
            </a:r>
            <a:r>
              <a:rPr lang="en-US" i="1" dirty="0" err="1"/>
              <a:t>nome</a:t>
            </a:r>
            <a:r>
              <a:rPr lang="en-US" i="1" dirty="0"/>
              <a:t>&gt; </a:t>
            </a:r>
          </a:p>
          <a:p>
            <a:r>
              <a:rPr lang="en-US" i="1" dirty="0"/>
              <a:t>    &lt;</a:t>
            </a:r>
            <a:r>
              <a:rPr lang="en-US" i="1" dirty="0" err="1"/>
              <a:t>cidade</a:t>
            </a:r>
            <a:r>
              <a:rPr lang="en-US" i="1" dirty="0"/>
              <a:t>&gt;Palmas-TO&lt;/</a:t>
            </a:r>
            <a:r>
              <a:rPr lang="en-US" i="1" dirty="0" err="1"/>
              <a:t>cidade</a:t>
            </a:r>
            <a:r>
              <a:rPr lang="en-US" i="1" dirty="0"/>
              <a:t>&gt; </a:t>
            </a:r>
            <a:br>
              <a:rPr lang="en-US" i="1" dirty="0"/>
            </a:br>
            <a:r>
              <a:rPr lang="en-US" i="1" dirty="0"/>
              <a:t>  &lt;/</a:t>
            </a:r>
            <a:r>
              <a:rPr lang="en-US" i="1" dirty="0" err="1"/>
              <a:t>pessoa</a:t>
            </a:r>
            <a:r>
              <a:rPr lang="en-US" i="1" dirty="0"/>
              <a:t>&gt; </a:t>
            </a:r>
            <a:br>
              <a:rPr lang="en-US" i="1" dirty="0"/>
            </a:br>
            <a:r>
              <a:rPr lang="en-US" i="1" dirty="0"/>
              <a:t>  &lt;</a:t>
            </a:r>
            <a:r>
              <a:rPr lang="en-US" i="1" dirty="0" err="1"/>
              <a:t>pessoa</a:t>
            </a:r>
            <a:r>
              <a:rPr lang="en-US" i="1" dirty="0"/>
              <a:t> type=”PJ"&gt; </a:t>
            </a:r>
            <a:br>
              <a:rPr lang="en-US" i="1" dirty="0"/>
            </a:br>
            <a:r>
              <a:rPr lang="en-US" i="1" dirty="0"/>
              <a:t>    &lt;</a:t>
            </a:r>
            <a:r>
              <a:rPr lang="en-US" i="1" dirty="0" err="1"/>
              <a:t>nome</a:t>
            </a:r>
            <a:r>
              <a:rPr lang="en-US" i="1" dirty="0"/>
              <a:t>&gt;IFTO&lt;/</a:t>
            </a:r>
            <a:r>
              <a:rPr lang="en-US" i="1" dirty="0" err="1"/>
              <a:t>nome</a:t>
            </a:r>
            <a:r>
              <a:rPr lang="en-US" i="1" dirty="0"/>
              <a:t>&gt; </a:t>
            </a:r>
            <a:br>
              <a:rPr lang="en-US" i="1" dirty="0"/>
            </a:br>
            <a:r>
              <a:rPr lang="en-US" i="1" dirty="0"/>
              <a:t>    &lt;</a:t>
            </a:r>
            <a:r>
              <a:rPr lang="en-US" i="1" dirty="0" err="1"/>
              <a:t>cidade</a:t>
            </a:r>
            <a:r>
              <a:rPr lang="en-US" i="1" dirty="0"/>
              <a:t>&gt;Palmas-TO&lt;/</a:t>
            </a:r>
            <a:r>
              <a:rPr lang="en-US" i="1" dirty="0" err="1"/>
              <a:t>cidade</a:t>
            </a:r>
            <a:r>
              <a:rPr lang="en-US" i="1" dirty="0"/>
              <a:t>&gt; </a:t>
            </a:r>
            <a:br>
              <a:rPr lang="en-US" i="1" dirty="0"/>
            </a:br>
            <a:r>
              <a:rPr lang="en-US" i="1" dirty="0"/>
              <a:t>  &lt;/</a:t>
            </a:r>
            <a:r>
              <a:rPr lang="en-US" i="1" dirty="0" err="1"/>
              <a:t>pessoa</a:t>
            </a:r>
            <a:r>
              <a:rPr lang="en-US" i="1" dirty="0"/>
              <a:t>&gt; </a:t>
            </a:r>
            <a:br>
              <a:rPr lang="en-US" i="1" dirty="0"/>
            </a:br>
            <a:r>
              <a:rPr lang="en-US" i="1" dirty="0"/>
              <a:t>&lt;/</a:t>
            </a:r>
            <a:r>
              <a:rPr lang="en-US" i="1" dirty="0" err="1"/>
              <a:t>pessoas</a:t>
            </a:r>
            <a:r>
              <a:rPr lang="en-US" i="1" dirty="0"/>
              <a:t>&gt; </a:t>
            </a:r>
            <a:endParaRPr lang="pt-BR" i="1" dirty="0"/>
          </a:p>
        </p:txBody>
      </p:sp>
    </p:spTree>
    <p:extLst>
      <p:ext uri="{BB962C8B-B14F-4D97-AF65-F5344CB8AC3E}">
        <p14:creationId xmlns:p14="http://schemas.microsoft.com/office/powerpoint/2010/main" val="3194479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  <p:bldP spid="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3510" y="1339122"/>
            <a:ext cx="6913725" cy="3431661"/>
          </a:xfrm>
        </p:spPr>
        <p:txBody>
          <a:bodyPr>
            <a:normAutofit/>
          </a:bodyPr>
          <a:lstStyle/>
          <a:p>
            <a:r>
              <a:rPr lang="pt-BR" sz="2800" dirty="0"/>
              <a:t>XML possui redundância com a abertura e fechamento de </a:t>
            </a:r>
            <a:r>
              <a:rPr lang="pt-BR" sz="2800" i="1" dirty="0" err="1"/>
              <a:t>tags</a:t>
            </a:r>
            <a:r>
              <a:rPr lang="pt-BR" sz="2800" dirty="0"/>
              <a:t>.</a:t>
            </a:r>
          </a:p>
          <a:p>
            <a:r>
              <a:rPr lang="pt-BR" sz="2800" dirty="0"/>
              <a:t>Isso dobra o tamanho do conteúdo a ser trafegado pela rede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25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9412" y="79088"/>
            <a:ext cx="7315200" cy="1164933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O padrão de ws </a:t>
            </a:r>
            <a:r>
              <a:rPr lang="pt-BR" b="1" i="1" dirty="0" err="1"/>
              <a:t>soap</a:t>
            </a:r>
            <a:endParaRPr lang="pt-B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5382ECD-215D-AB49-B780-FB0D37256291}"/>
              </a:ext>
            </a:extLst>
          </p:cNvPr>
          <p:cNvSpPr txBox="1"/>
          <p:nvPr/>
        </p:nvSpPr>
        <p:spPr>
          <a:xfrm>
            <a:off x="7876351" y="2251571"/>
            <a:ext cx="3983783" cy="286232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i="1" dirty="0"/>
              <a:t>&lt;</a:t>
            </a:r>
            <a:r>
              <a:rPr lang="en-US" i="1" dirty="0" err="1"/>
              <a:t>pessoas</a:t>
            </a:r>
            <a:r>
              <a:rPr lang="en-US" i="1" dirty="0"/>
              <a:t>&gt; </a:t>
            </a:r>
            <a:br>
              <a:rPr lang="en-US" i="1" dirty="0"/>
            </a:br>
            <a:r>
              <a:rPr lang="en-US" i="1" dirty="0"/>
              <a:t>  &lt;</a:t>
            </a:r>
            <a:r>
              <a:rPr lang="en-US" i="1" dirty="0" err="1"/>
              <a:t>pessoa</a:t>
            </a:r>
            <a:r>
              <a:rPr lang="en-US" i="1" dirty="0"/>
              <a:t> type=”PF"&gt; </a:t>
            </a:r>
            <a:br>
              <a:rPr lang="en-US" i="1" dirty="0"/>
            </a:br>
            <a:r>
              <a:rPr lang="en-US" i="1" dirty="0"/>
              <a:t>    &lt;</a:t>
            </a:r>
            <a:r>
              <a:rPr lang="en-US" i="1" dirty="0" err="1"/>
              <a:t>nome</a:t>
            </a:r>
            <a:r>
              <a:rPr lang="en-US" i="1" dirty="0"/>
              <a:t>&gt;</a:t>
            </a:r>
            <a:r>
              <a:rPr lang="en-US" i="1" dirty="0" err="1"/>
              <a:t>Manoel</a:t>
            </a:r>
            <a:r>
              <a:rPr lang="en-US" i="1" dirty="0"/>
              <a:t>&lt;/</a:t>
            </a:r>
            <a:r>
              <a:rPr lang="en-US" i="1" dirty="0" err="1"/>
              <a:t>nome</a:t>
            </a:r>
            <a:r>
              <a:rPr lang="en-US" i="1" dirty="0"/>
              <a:t>&gt; </a:t>
            </a:r>
          </a:p>
          <a:p>
            <a:r>
              <a:rPr lang="en-US" i="1" dirty="0"/>
              <a:t>    &lt;</a:t>
            </a:r>
            <a:r>
              <a:rPr lang="en-US" i="1" dirty="0" err="1"/>
              <a:t>cidade</a:t>
            </a:r>
            <a:r>
              <a:rPr lang="en-US" i="1" dirty="0"/>
              <a:t>&gt;Palmas-TO&lt;/</a:t>
            </a:r>
            <a:r>
              <a:rPr lang="en-US" i="1" dirty="0" err="1"/>
              <a:t>cidade</a:t>
            </a:r>
            <a:r>
              <a:rPr lang="en-US" i="1" dirty="0"/>
              <a:t>&gt; </a:t>
            </a:r>
            <a:br>
              <a:rPr lang="en-US" i="1" dirty="0"/>
            </a:br>
            <a:r>
              <a:rPr lang="en-US" i="1" dirty="0"/>
              <a:t>  &lt;/</a:t>
            </a:r>
            <a:r>
              <a:rPr lang="en-US" i="1" dirty="0" err="1"/>
              <a:t>pessoa</a:t>
            </a:r>
            <a:r>
              <a:rPr lang="en-US" i="1" dirty="0"/>
              <a:t>&gt; </a:t>
            </a:r>
            <a:br>
              <a:rPr lang="en-US" i="1" dirty="0"/>
            </a:br>
            <a:r>
              <a:rPr lang="en-US" i="1" dirty="0"/>
              <a:t>  &lt;</a:t>
            </a:r>
            <a:r>
              <a:rPr lang="en-US" i="1" dirty="0" err="1"/>
              <a:t>pessoa</a:t>
            </a:r>
            <a:r>
              <a:rPr lang="en-US" i="1" dirty="0"/>
              <a:t> type=”PJ"&gt; </a:t>
            </a:r>
            <a:br>
              <a:rPr lang="en-US" i="1" dirty="0"/>
            </a:br>
            <a:r>
              <a:rPr lang="en-US" i="1" dirty="0"/>
              <a:t>    &lt;</a:t>
            </a:r>
            <a:r>
              <a:rPr lang="en-US" i="1" dirty="0" err="1"/>
              <a:t>nome</a:t>
            </a:r>
            <a:r>
              <a:rPr lang="en-US" i="1" dirty="0"/>
              <a:t>&gt;IFTO&lt;/</a:t>
            </a:r>
            <a:r>
              <a:rPr lang="en-US" i="1" dirty="0" err="1"/>
              <a:t>nome</a:t>
            </a:r>
            <a:r>
              <a:rPr lang="en-US" i="1" dirty="0"/>
              <a:t>&gt; </a:t>
            </a:r>
            <a:br>
              <a:rPr lang="en-US" i="1" dirty="0"/>
            </a:br>
            <a:r>
              <a:rPr lang="en-US" i="1" dirty="0"/>
              <a:t>    &lt;</a:t>
            </a:r>
            <a:r>
              <a:rPr lang="en-US" i="1" dirty="0" err="1"/>
              <a:t>cidade</a:t>
            </a:r>
            <a:r>
              <a:rPr lang="en-US" i="1" dirty="0"/>
              <a:t>&gt;Palmas-TO&lt;/</a:t>
            </a:r>
            <a:r>
              <a:rPr lang="en-US" i="1" dirty="0" err="1"/>
              <a:t>cidade</a:t>
            </a:r>
            <a:r>
              <a:rPr lang="en-US" i="1" dirty="0"/>
              <a:t>&gt; </a:t>
            </a:r>
            <a:br>
              <a:rPr lang="en-US" i="1" dirty="0"/>
            </a:br>
            <a:r>
              <a:rPr lang="en-US" i="1" dirty="0"/>
              <a:t>  &lt;/</a:t>
            </a:r>
            <a:r>
              <a:rPr lang="en-US" i="1" dirty="0" err="1"/>
              <a:t>pessoa</a:t>
            </a:r>
            <a:r>
              <a:rPr lang="en-US" i="1" dirty="0"/>
              <a:t>&gt; </a:t>
            </a:r>
            <a:br>
              <a:rPr lang="en-US" i="1" dirty="0"/>
            </a:br>
            <a:r>
              <a:rPr lang="en-US" i="1" dirty="0"/>
              <a:t>&lt;/</a:t>
            </a:r>
            <a:r>
              <a:rPr lang="en-US" i="1" dirty="0" err="1"/>
              <a:t>pessoas</a:t>
            </a:r>
            <a:r>
              <a:rPr lang="en-US" i="1" dirty="0"/>
              <a:t>&gt; </a:t>
            </a:r>
            <a:endParaRPr lang="pt-BR" i="1" dirty="0"/>
          </a:p>
        </p:txBody>
      </p:sp>
    </p:spTree>
    <p:extLst>
      <p:ext uri="{BB962C8B-B14F-4D97-AF65-F5344CB8AC3E}">
        <p14:creationId xmlns:p14="http://schemas.microsoft.com/office/powerpoint/2010/main" val="4196676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  <p:bldP spid="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3511" y="1339123"/>
            <a:ext cx="10785085" cy="5001284"/>
          </a:xfrm>
        </p:spPr>
        <p:txBody>
          <a:bodyPr>
            <a:normAutofit/>
          </a:bodyPr>
          <a:lstStyle/>
          <a:p>
            <a:r>
              <a:rPr lang="pt-BR" sz="2800" dirty="0"/>
              <a:t>Quanto mais dados forem trafegados...</a:t>
            </a:r>
          </a:p>
          <a:p>
            <a:r>
              <a:rPr lang="pt-BR" sz="2800" dirty="0"/>
              <a:t>... mais largura de banda vão consumir;</a:t>
            </a:r>
          </a:p>
          <a:p>
            <a:r>
              <a:rPr lang="pt-BR" sz="2800" dirty="0"/>
              <a:t>... mais tempo pra enviar uma requisição;</a:t>
            </a:r>
          </a:p>
          <a:p>
            <a:r>
              <a:rPr lang="pt-BR" sz="2800" dirty="0"/>
              <a:t>... mais tempo pra receber uma resposta;</a:t>
            </a:r>
          </a:p>
          <a:p>
            <a:r>
              <a:rPr lang="pt-BR" sz="2800" dirty="0"/>
              <a:t>... mais tempo o usuário vai ficar esperando;</a:t>
            </a:r>
          </a:p>
          <a:p>
            <a:r>
              <a:rPr lang="pt-BR" sz="2800" dirty="0"/>
              <a:t>... menor a escalabilidade do sistema.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26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9412" y="79088"/>
            <a:ext cx="7315200" cy="1164933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O padrão de ws </a:t>
            </a:r>
            <a:r>
              <a:rPr lang="pt-BR" b="1" i="1" dirty="0" err="1"/>
              <a:t>soap</a:t>
            </a:r>
            <a:endParaRPr lang="pt-B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B1DBEF-DA83-534C-9B77-4B56926328E7}"/>
              </a:ext>
            </a:extLst>
          </p:cNvPr>
          <p:cNvSpPr txBox="1"/>
          <p:nvPr/>
        </p:nvSpPr>
        <p:spPr>
          <a:xfrm>
            <a:off x="8154647" y="3948960"/>
            <a:ext cx="3983783" cy="286232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i="1" dirty="0"/>
              <a:t>&lt;</a:t>
            </a:r>
            <a:r>
              <a:rPr lang="en-US" i="1" dirty="0" err="1"/>
              <a:t>pessoas</a:t>
            </a:r>
            <a:r>
              <a:rPr lang="en-US" i="1" dirty="0"/>
              <a:t>&gt; </a:t>
            </a:r>
            <a:br>
              <a:rPr lang="en-US" i="1" dirty="0"/>
            </a:br>
            <a:r>
              <a:rPr lang="en-US" i="1" dirty="0"/>
              <a:t>  &lt;</a:t>
            </a:r>
            <a:r>
              <a:rPr lang="en-US" i="1" dirty="0" err="1"/>
              <a:t>pessoa</a:t>
            </a:r>
            <a:r>
              <a:rPr lang="en-US" i="1" dirty="0"/>
              <a:t> type=”PF"&gt; </a:t>
            </a:r>
            <a:br>
              <a:rPr lang="en-US" i="1" dirty="0"/>
            </a:br>
            <a:r>
              <a:rPr lang="en-US" i="1" dirty="0"/>
              <a:t>    &lt;</a:t>
            </a:r>
            <a:r>
              <a:rPr lang="en-US" i="1" dirty="0" err="1"/>
              <a:t>nome</a:t>
            </a:r>
            <a:r>
              <a:rPr lang="en-US" i="1" dirty="0"/>
              <a:t>&gt;</a:t>
            </a:r>
            <a:r>
              <a:rPr lang="en-US" i="1" dirty="0" err="1"/>
              <a:t>Manoel</a:t>
            </a:r>
            <a:r>
              <a:rPr lang="en-US" i="1" dirty="0"/>
              <a:t>&lt;/</a:t>
            </a:r>
            <a:r>
              <a:rPr lang="en-US" i="1" dirty="0" err="1"/>
              <a:t>nome</a:t>
            </a:r>
            <a:r>
              <a:rPr lang="en-US" i="1" dirty="0"/>
              <a:t>&gt; </a:t>
            </a:r>
          </a:p>
          <a:p>
            <a:r>
              <a:rPr lang="en-US" i="1" dirty="0"/>
              <a:t>    &lt;</a:t>
            </a:r>
            <a:r>
              <a:rPr lang="en-US" i="1" dirty="0" err="1"/>
              <a:t>cidade</a:t>
            </a:r>
            <a:r>
              <a:rPr lang="en-US" i="1" dirty="0"/>
              <a:t>&gt;Palmas-TO&lt;/</a:t>
            </a:r>
            <a:r>
              <a:rPr lang="en-US" i="1" dirty="0" err="1"/>
              <a:t>cidade</a:t>
            </a:r>
            <a:r>
              <a:rPr lang="en-US" i="1" dirty="0"/>
              <a:t>&gt; </a:t>
            </a:r>
            <a:br>
              <a:rPr lang="en-US" i="1" dirty="0"/>
            </a:br>
            <a:r>
              <a:rPr lang="en-US" i="1" dirty="0"/>
              <a:t>  &lt;/</a:t>
            </a:r>
            <a:r>
              <a:rPr lang="en-US" i="1" dirty="0" err="1"/>
              <a:t>pessoa</a:t>
            </a:r>
            <a:r>
              <a:rPr lang="en-US" i="1" dirty="0"/>
              <a:t>&gt; </a:t>
            </a:r>
            <a:br>
              <a:rPr lang="en-US" i="1" dirty="0"/>
            </a:br>
            <a:r>
              <a:rPr lang="en-US" i="1" dirty="0"/>
              <a:t>  &lt;</a:t>
            </a:r>
            <a:r>
              <a:rPr lang="en-US" i="1" dirty="0" err="1"/>
              <a:t>pessoa</a:t>
            </a:r>
            <a:r>
              <a:rPr lang="en-US" i="1" dirty="0"/>
              <a:t> type=”PJ"&gt; </a:t>
            </a:r>
            <a:br>
              <a:rPr lang="en-US" i="1" dirty="0"/>
            </a:br>
            <a:r>
              <a:rPr lang="en-US" i="1" dirty="0"/>
              <a:t>    &lt;</a:t>
            </a:r>
            <a:r>
              <a:rPr lang="en-US" i="1" dirty="0" err="1"/>
              <a:t>nome</a:t>
            </a:r>
            <a:r>
              <a:rPr lang="en-US" i="1" dirty="0"/>
              <a:t>&gt;IFTO&lt;/</a:t>
            </a:r>
            <a:r>
              <a:rPr lang="en-US" i="1" dirty="0" err="1"/>
              <a:t>nome</a:t>
            </a:r>
            <a:r>
              <a:rPr lang="en-US" i="1" dirty="0"/>
              <a:t>&gt; </a:t>
            </a:r>
            <a:br>
              <a:rPr lang="en-US" i="1" dirty="0"/>
            </a:br>
            <a:r>
              <a:rPr lang="en-US" i="1" dirty="0"/>
              <a:t>    &lt;</a:t>
            </a:r>
            <a:r>
              <a:rPr lang="en-US" i="1" dirty="0" err="1"/>
              <a:t>cidade</a:t>
            </a:r>
            <a:r>
              <a:rPr lang="en-US" i="1" dirty="0"/>
              <a:t>&gt;Palmas-TO&lt;/</a:t>
            </a:r>
            <a:r>
              <a:rPr lang="en-US" i="1" dirty="0" err="1"/>
              <a:t>cidade</a:t>
            </a:r>
            <a:r>
              <a:rPr lang="en-US" i="1" dirty="0"/>
              <a:t>&gt; </a:t>
            </a:r>
            <a:br>
              <a:rPr lang="en-US" i="1" dirty="0"/>
            </a:br>
            <a:r>
              <a:rPr lang="en-US" i="1" dirty="0"/>
              <a:t>  &lt;/</a:t>
            </a:r>
            <a:r>
              <a:rPr lang="en-US" i="1" dirty="0" err="1"/>
              <a:t>pessoa</a:t>
            </a:r>
            <a:r>
              <a:rPr lang="en-US" i="1" dirty="0"/>
              <a:t>&gt; </a:t>
            </a:r>
            <a:br>
              <a:rPr lang="en-US" i="1" dirty="0"/>
            </a:br>
            <a:r>
              <a:rPr lang="en-US" i="1" dirty="0"/>
              <a:t>&lt;/</a:t>
            </a:r>
            <a:r>
              <a:rPr lang="en-US" i="1" dirty="0" err="1"/>
              <a:t>pessoas</a:t>
            </a:r>
            <a:r>
              <a:rPr lang="en-US" i="1" dirty="0"/>
              <a:t>&gt; </a:t>
            </a:r>
            <a:endParaRPr lang="pt-BR" i="1" dirty="0"/>
          </a:p>
        </p:txBody>
      </p:sp>
    </p:spTree>
    <p:extLst>
      <p:ext uri="{BB962C8B-B14F-4D97-AF65-F5344CB8AC3E}">
        <p14:creationId xmlns:p14="http://schemas.microsoft.com/office/powerpoint/2010/main" val="3177133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527" y="1789043"/>
            <a:ext cx="10785085" cy="4776650"/>
          </a:xfrm>
        </p:spPr>
        <p:txBody>
          <a:bodyPr>
            <a:noAutofit/>
          </a:bodyPr>
          <a:lstStyle/>
          <a:p>
            <a:r>
              <a:rPr lang="pt-BR" sz="2800" dirty="0"/>
              <a:t>Com a popularização de dispositivos e redes móveis, os reflexos desses problemas são ainda maiores</a:t>
            </a:r>
          </a:p>
          <a:p>
            <a:r>
              <a:rPr lang="pt-BR" sz="2800" dirty="0"/>
              <a:t>Envio de excesso de dados em uma rede móvel pode consumir o pacote de dados do usuário</a:t>
            </a:r>
          </a:p>
          <a:p>
            <a:r>
              <a:rPr lang="pt-BR" sz="2800" dirty="0"/>
              <a:t>Se as condições da rede móvel estiverem desfavoráveis, a experiência do usuário pode ser drasticamente afetada pela demora no envio de requisições</a:t>
            </a:r>
          </a:p>
          <a:p>
            <a:r>
              <a:rPr lang="pt-BR" sz="2800" dirty="0"/>
              <a:t>Então com todos esses problemas do protocolo SOAP, </a:t>
            </a:r>
            <a:r>
              <a:rPr lang="pt-BR" sz="2800" b="1" dirty="0"/>
              <a:t>a pergunta que fica é...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27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624110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O padrão de ws </a:t>
            </a:r>
            <a:r>
              <a:rPr lang="pt-BR" b="1" i="1" dirty="0" err="1"/>
              <a:t>soap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21084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26000"/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586F40-8B2F-1D48-BCAE-10E66B9B47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600" y="109518"/>
            <a:ext cx="9448800" cy="2109028"/>
          </a:xfrm>
        </p:spPr>
        <p:txBody>
          <a:bodyPr>
            <a:noAutofit/>
          </a:bodyPr>
          <a:lstStyle/>
          <a:p>
            <a:pPr algn="ctr"/>
            <a:r>
              <a:rPr lang="pt-BR" sz="7200" cap="none" dirty="0">
                <a:effectLst>
                  <a:outerShdw blurRad="50800" dist="38100" dir="5400000" algn="t" rotWithShape="0">
                    <a:schemeClr val="bg1">
                      <a:alpha val="40000"/>
                    </a:schemeClr>
                  </a:outerShdw>
                </a:effectLst>
              </a:rPr>
              <a:t>Porque meu Deus, porque?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2C255C9B-00D3-5646-ACE4-56A1BF66B5FF}"/>
              </a:ext>
            </a:extLst>
          </p:cNvPr>
          <p:cNvSpPr txBox="1">
            <a:spLocks/>
          </p:cNvSpPr>
          <p:nvPr/>
        </p:nvSpPr>
        <p:spPr>
          <a:xfrm>
            <a:off x="1371600" y="2709465"/>
            <a:ext cx="9448800" cy="381125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pt-BR" cap="none" dirty="0">
                <a:effectLst>
                  <a:outerShdw blurRad="50800" dist="38100" dir="5400000" algn="t" rotWithShape="0">
                    <a:schemeClr val="bg1">
                      <a:alpha val="40000"/>
                    </a:schemeClr>
                  </a:outerShdw>
                </a:effectLst>
              </a:rPr>
              <a:t>Porque usar SOAP? 🤔</a:t>
            </a:r>
          </a:p>
        </p:txBody>
      </p:sp>
    </p:spTree>
    <p:extLst>
      <p:ext uri="{BB962C8B-B14F-4D97-AF65-F5344CB8AC3E}">
        <p14:creationId xmlns:p14="http://schemas.microsoft.com/office/powerpoint/2010/main" val="708143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26000"/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586F40-8B2F-1D48-BCAE-10E66B9B47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600" y="109518"/>
            <a:ext cx="9448800" cy="1109682"/>
          </a:xfrm>
        </p:spPr>
        <p:txBody>
          <a:bodyPr>
            <a:noAutofit/>
          </a:bodyPr>
          <a:lstStyle/>
          <a:p>
            <a:pPr algn="ctr"/>
            <a:r>
              <a:rPr lang="pt-BR" sz="7200" cap="none" dirty="0">
                <a:effectLst>
                  <a:outerShdw blurRad="50800" dist="38100" dir="5400000" algn="t" rotWithShape="0">
                    <a:schemeClr val="bg1">
                      <a:alpha val="40000"/>
                    </a:schemeClr>
                  </a:outerShdw>
                </a:effectLst>
              </a:rPr>
              <a:t>Bem...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2C255C9B-00D3-5646-ACE4-56A1BF66B5FF}"/>
              </a:ext>
            </a:extLst>
          </p:cNvPr>
          <p:cNvSpPr txBox="1">
            <a:spLocks/>
          </p:cNvSpPr>
          <p:nvPr/>
        </p:nvSpPr>
        <p:spPr>
          <a:xfrm>
            <a:off x="384313" y="1264388"/>
            <a:ext cx="11293025" cy="521592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endParaRPr lang="pt-BR" sz="3200" cap="none" dirty="0">
              <a:effectLst>
                <a:outerShdw blurRad="50800" dist="38100" dir="5400000" algn="t" rotWithShape="0">
                  <a:schemeClr val="bg1">
                    <a:alpha val="40000"/>
                  </a:schemeClr>
                </a:outerShdw>
              </a:effectLst>
            </a:endParaRPr>
          </a:p>
          <a:p>
            <a:pPr marL="857250" indent="-8572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BR" sz="3200" cap="none" dirty="0">
                <a:effectLst>
                  <a:outerShdw blurRad="50800" dist="38100" dir="5400000" algn="t" rotWithShape="0">
                    <a:schemeClr val="bg1">
                      <a:alpha val="40000"/>
                    </a:schemeClr>
                  </a:outerShdw>
                </a:effectLst>
              </a:rPr>
              <a:t>SOAP é um protocolo padronizado pela W3C e existem aplicações fazendo uso do mesmo</a:t>
            </a:r>
          </a:p>
          <a:p>
            <a:pPr marL="857250" indent="-8572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BR" sz="3200" cap="none" dirty="0">
                <a:effectLst>
                  <a:outerShdw blurRad="50800" dist="38100" dir="5400000" algn="t" rotWithShape="0">
                    <a:schemeClr val="bg1">
                      <a:alpha val="40000"/>
                    </a:schemeClr>
                  </a:outerShdw>
                </a:effectLst>
              </a:rPr>
              <a:t>Assim, você pode se deparar em ter que manter uma aplicação destas</a:t>
            </a:r>
          </a:p>
          <a:p>
            <a:pPr marL="857250" indent="-8572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BR" sz="3200" cap="none" dirty="0">
                <a:effectLst>
                  <a:outerShdw blurRad="50800" dist="38100" dir="5400000" algn="t" rotWithShape="0">
                    <a:schemeClr val="bg1">
                      <a:alpha val="40000"/>
                    </a:schemeClr>
                  </a:outerShdw>
                </a:effectLst>
              </a:rPr>
              <a:t>Você pode ter que criar uma aplicação cliente para consumir um serviço essencial que é disponibilizado apenas por meio de SOAP</a:t>
            </a:r>
          </a:p>
        </p:txBody>
      </p:sp>
    </p:spTree>
    <p:extLst>
      <p:ext uri="{BB962C8B-B14F-4D97-AF65-F5344CB8AC3E}">
        <p14:creationId xmlns:p14="http://schemas.microsoft.com/office/powerpoint/2010/main" val="4244225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2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5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uiExpand="1" build="allAtOnce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1635" y="1654353"/>
            <a:ext cx="10682977" cy="3777622"/>
          </a:xfrm>
        </p:spPr>
        <p:txBody>
          <a:bodyPr>
            <a:normAutofit/>
          </a:bodyPr>
          <a:lstStyle/>
          <a:p>
            <a:endParaRPr lang="pt-BR" sz="2800" dirty="0"/>
          </a:p>
          <a:p>
            <a:r>
              <a:rPr lang="pt-BR" sz="2800" dirty="0"/>
              <a:t>Tais tecnologias e protocolos requerem bastante programação para fazer as aplicações funcionarem em conjunto</a:t>
            </a:r>
          </a:p>
          <a:p>
            <a:r>
              <a:rPr lang="pt-BR" sz="2800" dirty="0"/>
              <a:t>Este funcionamento é o que chamamos de </a:t>
            </a:r>
            <a:r>
              <a:rPr lang="pt-BR" sz="2800" b="1" dirty="0"/>
              <a:t>interoperação</a:t>
            </a:r>
            <a:r>
              <a:rPr lang="pt-BR" sz="2800" dirty="0"/>
              <a:t>: um recurso fundamental em </a:t>
            </a:r>
            <a:r>
              <a:rPr lang="pt-BR" sz="2800" dirty="0" err="1"/>
              <a:t>SDs</a:t>
            </a:r>
            <a:r>
              <a:rPr lang="pt-BR" sz="2800" dirty="0"/>
              <a:t> que permite que aplicações sejam integradas</a:t>
            </a:r>
          </a:p>
          <a:p>
            <a:endParaRPr lang="pt-BR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3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624110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PROBLEMÁTICA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92066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26000"/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586F40-8B2F-1D48-BCAE-10E66B9B47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600" y="109518"/>
            <a:ext cx="9448800" cy="1109682"/>
          </a:xfrm>
        </p:spPr>
        <p:txBody>
          <a:bodyPr>
            <a:noAutofit/>
          </a:bodyPr>
          <a:lstStyle/>
          <a:p>
            <a:pPr algn="ctr"/>
            <a:r>
              <a:rPr lang="pt-BR" sz="7200" cap="none" dirty="0">
                <a:effectLst>
                  <a:outerShdw blurRad="50800" dist="38100" dir="5400000" algn="t" rotWithShape="0">
                    <a:schemeClr val="bg1">
                      <a:alpha val="40000"/>
                    </a:schemeClr>
                  </a:outerShdw>
                </a:effectLst>
              </a:rPr>
              <a:t>Bem...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2C255C9B-00D3-5646-ACE4-56A1BF66B5FF}"/>
              </a:ext>
            </a:extLst>
          </p:cNvPr>
          <p:cNvSpPr txBox="1">
            <a:spLocks/>
          </p:cNvSpPr>
          <p:nvPr/>
        </p:nvSpPr>
        <p:spPr>
          <a:xfrm>
            <a:off x="384313" y="1264388"/>
            <a:ext cx="11293025" cy="521592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endParaRPr lang="pt-BR" sz="3200" cap="none" dirty="0">
              <a:effectLst>
                <a:outerShdw blurRad="50800" dist="38100" dir="5400000" algn="t" rotWithShape="0">
                  <a:schemeClr val="bg1">
                    <a:alpha val="40000"/>
                  </a:schemeClr>
                </a:outerShdw>
              </a:effectLst>
            </a:endParaRPr>
          </a:p>
          <a:p>
            <a:pPr marL="857250" indent="-8572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BR" sz="3200" cap="none" dirty="0">
                <a:effectLst>
                  <a:outerShdw blurRad="50800" dist="38100" dir="5400000" algn="t" rotWithShape="0">
                    <a:schemeClr val="bg1">
                      <a:alpha val="40000"/>
                    </a:schemeClr>
                  </a:outerShdw>
                </a:effectLst>
              </a:rPr>
              <a:t>Muitos serviços governamentais, por exemplo, são disponibilizados algumas vezes apenas por meio de SOAP</a:t>
            </a:r>
          </a:p>
          <a:p>
            <a:pPr marL="857250" indent="-8572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BR" sz="3200" cap="none" dirty="0">
                <a:effectLst>
                  <a:outerShdw blurRad="50800" dist="38100" dir="5400000" algn="t" rotWithShape="0">
                    <a:schemeClr val="bg1">
                      <a:alpha val="40000"/>
                    </a:schemeClr>
                  </a:outerShdw>
                </a:effectLst>
              </a:rPr>
              <a:t>Uma lista de diversos serviços pode ser encontrada em </a:t>
            </a:r>
            <a:r>
              <a:rPr lang="pt-BR" sz="3200" cap="none" dirty="0">
                <a:effectLst>
                  <a:outerShdw blurRad="50800" dist="38100" dir="5400000" algn="t" rotWithShape="0">
                    <a:schemeClr val="bg1">
                      <a:alpha val="40000"/>
                    </a:schemeClr>
                  </a:outerShdw>
                </a:effectLst>
                <a:hlinkClick r:id="rId3"/>
              </a:rPr>
              <a:t>http://dados.gov.br</a:t>
            </a:r>
            <a:r>
              <a:rPr lang="pt-BR" sz="3200" cap="none" dirty="0">
                <a:effectLst>
                  <a:outerShdw blurRad="50800" dist="38100" dir="5400000" algn="t" rotWithShape="0">
                    <a:schemeClr val="bg1">
                      <a:alpha val="40000"/>
                    </a:schemeClr>
                  </a:outerShdw>
                </a:effectLst>
              </a:rPr>
              <a:t> e </a:t>
            </a:r>
            <a:r>
              <a:rPr lang="pt-BR" sz="3200" cap="none" dirty="0">
                <a:effectLst>
                  <a:outerShdw blurRad="50800" dist="38100" dir="5400000" algn="t" rotWithShape="0">
                    <a:schemeClr val="bg1">
                      <a:alpha val="40000"/>
                    </a:schemeClr>
                  </a:outerShdw>
                </a:effectLst>
                <a:hlinkClick r:id="rId4"/>
              </a:rPr>
              <a:t>http://www.tesouro.fazenda.gov.br/webservices</a:t>
            </a:r>
            <a:r>
              <a:rPr lang="pt-BR" sz="3200" cap="none" dirty="0">
                <a:effectLst>
                  <a:outerShdw blurRad="50800" dist="38100" dir="5400000" algn="t" rotWithShape="0">
                    <a:schemeClr val="bg1">
                      <a:alpha val="40000"/>
                    </a:schemeClr>
                  </a:outerShdw>
                </a:effectLst>
              </a:rPr>
              <a:t> </a:t>
            </a:r>
          </a:p>
          <a:p>
            <a:pPr marL="857250" indent="-8572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BR" sz="3200" cap="none" dirty="0">
                <a:effectLst>
                  <a:outerShdw blurRad="50800" dist="38100" dir="5400000" algn="t" rotWithShape="0">
                    <a:schemeClr val="bg1">
                      <a:alpha val="40000"/>
                    </a:schemeClr>
                  </a:outerShdw>
                </a:effectLst>
              </a:rPr>
              <a:t>Então pode ser bom conhecer o mínimo necessário</a:t>
            </a:r>
          </a:p>
        </p:txBody>
      </p:sp>
    </p:spTree>
    <p:extLst>
      <p:ext uri="{BB962C8B-B14F-4D97-AF65-F5344CB8AC3E}">
        <p14:creationId xmlns:p14="http://schemas.microsoft.com/office/powerpoint/2010/main" val="421943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uiExpand="1" build="allAtOnce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26000"/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586F40-8B2F-1D48-BCAE-10E66B9B47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600" y="109518"/>
            <a:ext cx="9448800" cy="1109682"/>
          </a:xfrm>
        </p:spPr>
        <p:txBody>
          <a:bodyPr>
            <a:noAutofit/>
          </a:bodyPr>
          <a:lstStyle/>
          <a:p>
            <a:pPr algn="ctr"/>
            <a:r>
              <a:rPr lang="pt-BR" sz="7200" cap="none" dirty="0">
                <a:effectLst>
                  <a:outerShdw blurRad="50800" dist="38100" dir="5400000" algn="t" rotWithShape="0">
                    <a:schemeClr val="bg1">
                      <a:alpha val="40000"/>
                    </a:schemeClr>
                  </a:outerShdw>
                </a:effectLst>
              </a:rPr>
              <a:t>E o que mais? 🤔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2C255C9B-00D3-5646-ACE4-56A1BF66B5FF}"/>
              </a:ext>
            </a:extLst>
          </p:cNvPr>
          <p:cNvSpPr txBox="1">
            <a:spLocks/>
          </p:cNvSpPr>
          <p:nvPr/>
        </p:nvSpPr>
        <p:spPr>
          <a:xfrm>
            <a:off x="384313" y="1264388"/>
            <a:ext cx="11293025" cy="521592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endParaRPr lang="pt-BR" sz="3200" cap="none" dirty="0">
              <a:effectLst>
                <a:outerShdw blurRad="50800" dist="38100" dir="5400000" algn="t" rotWithShape="0">
                  <a:schemeClr val="bg1">
                    <a:alpha val="40000"/>
                  </a:schemeClr>
                </a:outerShdw>
              </a:effectLst>
            </a:endParaRPr>
          </a:p>
          <a:p>
            <a:pPr marL="857250" indent="-8572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BR" sz="3200" cap="none" dirty="0">
                <a:effectLst>
                  <a:outerShdw blurRad="50800" dist="38100" dir="5400000" algn="t" rotWithShape="0">
                    <a:schemeClr val="bg1">
                      <a:alpha val="40000"/>
                    </a:schemeClr>
                  </a:outerShdw>
                </a:effectLst>
              </a:rPr>
              <a:t>Adicionalmente, analisando os problemas do SOAP conseguimos entender novas tecnologias</a:t>
            </a:r>
          </a:p>
          <a:p>
            <a:pPr marL="857250" indent="-8572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BR" sz="3200" cap="none" dirty="0">
                <a:effectLst>
                  <a:outerShdw blurRad="50800" dist="38100" dir="5400000" algn="t" rotWithShape="0">
                    <a:schemeClr val="bg1">
                      <a:alpha val="40000"/>
                    </a:schemeClr>
                  </a:outerShdw>
                </a:effectLst>
              </a:rPr>
              <a:t>Mas se você for desenvolver um projeto novo hoje, SOAP não é adequado</a:t>
            </a:r>
          </a:p>
          <a:p>
            <a:pPr marL="857250" indent="-8572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BR" sz="3200" cap="none" dirty="0">
                <a:effectLst>
                  <a:outerShdw blurRad="50800" dist="38100" dir="5400000" algn="t" rotWithShape="0">
                    <a:schemeClr val="bg1">
                      <a:alpha val="40000"/>
                    </a:schemeClr>
                  </a:outerShdw>
                </a:effectLst>
              </a:rPr>
              <a:t>SOAP é um protocolo atualmente obsoleto</a:t>
            </a:r>
          </a:p>
          <a:p>
            <a:pPr marL="857250" indent="-8572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BR" sz="3200" cap="none" dirty="0">
                <a:effectLst>
                  <a:outerShdw blurRad="50800" dist="38100" dir="5400000" algn="t" rotWithShape="0">
                    <a:schemeClr val="bg1">
                      <a:alpha val="40000"/>
                    </a:schemeClr>
                  </a:outerShdw>
                </a:effectLst>
              </a:rPr>
              <a:t>Provedores de computação em nuvem como a </a:t>
            </a:r>
            <a:r>
              <a:rPr lang="pt-BR" sz="3200" cap="none" dirty="0" err="1">
                <a:effectLst>
                  <a:outerShdw blurRad="50800" dist="38100" dir="5400000" algn="t" rotWithShape="0">
                    <a:schemeClr val="bg1">
                      <a:alpha val="40000"/>
                    </a:schemeClr>
                  </a:outerShdw>
                </a:effectLst>
              </a:rPr>
              <a:t>Amazon</a:t>
            </a:r>
            <a:r>
              <a:rPr lang="pt-BR" sz="3200" cap="none" dirty="0">
                <a:effectLst>
                  <a:outerShdw blurRad="50800" dist="38100" dir="5400000" algn="t" rotWithShape="0">
                    <a:schemeClr val="bg1">
                      <a:alpha val="40000"/>
                    </a:schemeClr>
                  </a:outerShdw>
                </a:effectLst>
              </a:rPr>
              <a:t> já não dão suporte a tal protocolo </a:t>
            </a:r>
            <a:r>
              <a:rPr lang="pt-BR" sz="3200" cap="none" dirty="0">
                <a:effectLst>
                  <a:outerShdw blurRad="50800" dist="38100" dir="5400000" algn="t" rotWithShape="0">
                    <a:schemeClr val="bg1">
                      <a:alpha val="40000"/>
                    </a:schemeClr>
                  </a:outerShdw>
                </a:effectLst>
                <a:hlinkClick r:id="rId3"/>
              </a:rPr>
              <a:t>[1]</a:t>
            </a:r>
            <a:endParaRPr lang="pt-BR" sz="3200" cap="none" dirty="0">
              <a:effectLst>
                <a:outerShdw blurRad="50800" dist="38100" dir="5400000" algn="t" rotWithShape="0">
                  <a:schemeClr val="bg1">
                    <a:alpha val="40000"/>
                  </a:schemeClr>
                </a:outerShdw>
              </a:effectLst>
            </a:endParaRPr>
          </a:p>
          <a:p>
            <a:pPr marL="857250" indent="-8572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BR" sz="3200" cap="none" dirty="0">
                <a:effectLst>
                  <a:outerShdw blurRad="50800" dist="38100" dir="5400000" algn="t" rotWithShape="0">
                    <a:schemeClr val="bg1">
                      <a:alpha val="40000"/>
                    </a:schemeClr>
                  </a:outerShdw>
                </a:effectLst>
              </a:rPr>
              <a:t>Então vamos ver mais alguns detalhes importantes do SOAP.</a:t>
            </a:r>
          </a:p>
          <a:p>
            <a:pPr marL="857250" indent="-8572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pt-BR" sz="3200" cap="none" dirty="0">
              <a:effectLst>
                <a:outerShdw blurRad="50800" dist="38100" dir="5400000" algn="t" rotWithShape="0">
                  <a:schemeClr val="bg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53311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9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2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5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uiExpand="1" build="p"/>
      <p:bldP spid="14" grpId="1" uiExpand="1" build="allAtOnce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86539" y="1015449"/>
            <a:ext cx="8259267" cy="594175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pt-BR" sz="2400" dirty="0"/>
              <a:t>Exemplo de envio de requisição SOAP sobre HTTP: </a:t>
            </a:r>
            <a:br>
              <a:rPr lang="pt-BR" sz="2400" dirty="0"/>
            </a:br>
            <a:r>
              <a:rPr lang="pt-BR" sz="2400" dirty="0"/>
              <a:t>cabeçalho HTTP e envelope (mensagem) SOAP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32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4766" y="0"/>
            <a:ext cx="6467060" cy="1164933"/>
          </a:xfrm>
        </p:spPr>
        <p:txBody>
          <a:bodyPr>
            <a:normAutofit/>
          </a:bodyPr>
          <a:lstStyle/>
          <a:p>
            <a:pPr algn="ctr"/>
            <a:r>
              <a:rPr lang="pt-BR" b="1" i="1" dirty="0" err="1"/>
              <a:t>requisiçÃO</a:t>
            </a:r>
            <a:r>
              <a:rPr lang="pt-BR" b="1" i="1" dirty="0"/>
              <a:t> </a:t>
            </a:r>
            <a:r>
              <a:rPr lang="pt-BR" b="1" i="1" dirty="0" err="1"/>
              <a:t>soap</a:t>
            </a:r>
            <a:endParaRPr lang="pt-B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E560CE6-BC60-1A45-985F-E37A4A18DAD7}"/>
              </a:ext>
            </a:extLst>
          </p:cNvPr>
          <p:cNvSpPr txBox="1"/>
          <p:nvPr/>
        </p:nvSpPr>
        <p:spPr>
          <a:xfrm>
            <a:off x="235336" y="1612942"/>
            <a:ext cx="9528571" cy="4893647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/>
              <a:t>POST https://</a:t>
            </a:r>
            <a:r>
              <a:rPr lang="en-US" sz="2400" dirty="0" err="1"/>
              <a:t>apps.correios.com.br</a:t>
            </a:r>
            <a:r>
              <a:rPr lang="en-US" sz="2400" dirty="0"/>
              <a:t>/....../</a:t>
            </a:r>
            <a:r>
              <a:rPr lang="en-US" sz="2400" dirty="0" err="1"/>
              <a:t>AtendeCliente</a:t>
            </a:r>
            <a:r>
              <a:rPr lang="en-US" sz="2400" dirty="0"/>
              <a:t> HTTP/1.1</a:t>
            </a:r>
          </a:p>
          <a:p>
            <a:r>
              <a:rPr lang="en-US" sz="2400" dirty="0"/>
              <a:t>Content-Type: text/</a:t>
            </a:r>
            <a:r>
              <a:rPr lang="en-US" sz="2400" dirty="0" err="1"/>
              <a:t>xml;charset</a:t>
            </a:r>
            <a:r>
              <a:rPr lang="en-US" sz="2400" dirty="0"/>
              <a:t>=UTF-8</a:t>
            </a:r>
          </a:p>
          <a:p>
            <a:r>
              <a:rPr lang="en-US" sz="2400" dirty="0"/>
              <a:t>Content-Length: 300</a:t>
            </a:r>
          </a:p>
          <a:p>
            <a:r>
              <a:rPr lang="en-US" sz="2400" dirty="0"/>
              <a:t>Host: </a:t>
            </a:r>
            <a:r>
              <a:rPr lang="en-US" sz="2400" dirty="0" err="1"/>
              <a:t>apps.correios.com.br</a:t>
            </a:r>
            <a:endParaRPr lang="en-US" sz="2400" dirty="0"/>
          </a:p>
          <a:p>
            <a:r>
              <a:rPr lang="en-US" sz="2400" dirty="0"/>
              <a:t>Connection: Keep-Alive</a:t>
            </a:r>
          </a:p>
          <a:p>
            <a:r>
              <a:rPr lang="en-US" sz="1200" dirty="0"/>
              <a:t>  </a:t>
            </a:r>
          </a:p>
          <a:p>
            <a:r>
              <a:rPr lang="en-US" sz="2400" dirty="0"/>
              <a:t>&lt;</a:t>
            </a:r>
            <a:r>
              <a:rPr lang="en-US" sz="2400" dirty="0" err="1"/>
              <a:t>soapenv:Envelope</a:t>
            </a:r>
            <a:r>
              <a:rPr lang="en-US" sz="2400" dirty="0"/>
              <a:t>&gt;</a:t>
            </a:r>
          </a:p>
          <a:p>
            <a:r>
              <a:rPr lang="en-US" sz="2400" dirty="0"/>
              <a:t>&lt;</a:t>
            </a:r>
            <a:r>
              <a:rPr lang="en-US" sz="2400" dirty="0" err="1"/>
              <a:t>soapenv:Body</a:t>
            </a:r>
            <a:r>
              <a:rPr lang="en-US" sz="2400" dirty="0"/>
              <a:t>&gt;</a:t>
            </a:r>
          </a:p>
          <a:p>
            <a:r>
              <a:rPr lang="en-US" sz="2400" dirty="0"/>
              <a:t>      </a:t>
            </a:r>
            <a:r>
              <a:rPr lang="en-US" sz="2400" dirty="0">
                <a:solidFill>
                  <a:schemeClr val="accent6"/>
                </a:solidFill>
              </a:rPr>
              <a:t>&lt;</a:t>
            </a:r>
            <a:r>
              <a:rPr lang="en-US" sz="2400" dirty="0" err="1">
                <a:solidFill>
                  <a:schemeClr val="accent6"/>
                </a:solidFill>
              </a:rPr>
              <a:t>consultaCEP</a:t>
            </a:r>
            <a:r>
              <a:rPr lang="en-US" sz="2400" dirty="0">
                <a:solidFill>
                  <a:schemeClr val="accent6"/>
                </a:solidFill>
              </a:rPr>
              <a:t>&gt;</a:t>
            </a:r>
          </a:p>
          <a:p>
            <a:r>
              <a:rPr lang="en-US" sz="2400" dirty="0"/>
              <a:t>         </a:t>
            </a:r>
            <a:r>
              <a:rPr lang="en-US" sz="2400" dirty="0">
                <a:solidFill>
                  <a:schemeClr val="accent6"/>
                </a:solidFill>
              </a:rPr>
              <a:t>&lt;cep&gt;</a:t>
            </a:r>
            <a:r>
              <a:rPr lang="en-US" sz="2400" b="1" dirty="0"/>
              <a:t>77.021-090</a:t>
            </a:r>
            <a:r>
              <a:rPr lang="en-US" sz="2400" dirty="0">
                <a:solidFill>
                  <a:schemeClr val="accent6"/>
                </a:solidFill>
              </a:rPr>
              <a:t>&lt;/cep&gt;</a:t>
            </a:r>
          </a:p>
          <a:p>
            <a:r>
              <a:rPr lang="en-US" sz="2400" dirty="0"/>
              <a:t>      </a:t>
            </a:r>
            <a:r>
              <a:rPr lang="en-US" sz="2400" dirty="0">
                <a:solidFill>
                  <a:schemeClr val="accent6"/>
                </a:solidFill>
              </a:rPr>
              <a:t>&lt;/</a:t>
            </a:r>
            <a:r>
              <a:rPr lang="en-US" sz="2400" dirty="0" err="1">
                <a:solidFill>
                  <a:schemeClr val="accent6"/>
                </a:solidFill>
              </a:rPr>
              <a:t>consultaCEP</a:t>
            </a:r>
            <a:r>
              <a:rPr lang="en-US" sz="2400" dirty="0">
                <a:solidFill>
                  <a:schemeClr val="accent6"/>
                </a:solidFill>
              </a:rPr>
              <a:t>&gt;</a:t>
            </a:r>
          </a:p>
          <a:p>
            <a:r>
              <a:rPr lang="en-US" sz="2400" dirty="0"/>
              <a:t>   &lt;/</a:t>
            </a:r>
            <a:r>
              <a:rPr lang="en-US" sz="2400" dirty="0" err="1"/>
              <a:t>soapenv:Body</a:t>
            </a:r>
            <a:r>
              <a:rPr lang="en-US" sz="2400" dirty="0"/>
              <a:t>&gt;</a:t>
            </a:r>
          </a:p>
          <a:p>
            <a:r>
              <a:rPr lang="en-US" sz="2400" dirty="0"/>
              <a:t>&lt;/</a:t>
            </a:r>
            <a:r>
              <a:rPr lang="en-US" sz="2400" dirty="0" err="1"/>
              <a:t>soapenv:Envelope</a:t>
            </a:r>
            <a:r>
              <a:rPr lang="en-US" sz="2400" dirty="0"/>
              <a:t>&gt;</a:t>
            </a:r>
            <a:endParaRPr lang="pt-BR" sz="2400" i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850DF9-7A4B-E148-B81C-A28CAD2B448E}"/>
              </a:ext>
            </a:extLst>
          </p:cNvPr>
          <p:cNvSpPr txBox="1"/>
          <p:nvPr/>
        </p:nvSpPr>
        <p:spPr>
          <a:xfrm>
            <a:off x="566638" y="6480310"/>
            <a:ext cx="10937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Baixe um script para testar o envio de requisições HTTP para tal WS em </a:t>
            </a:r>
            <a:r>
              <a:rPr lang="en-US" dirty="0">
                <a:hlinkClick r:id="rId2"/>
              </a:rPr>
              <a:t>https://goo.gl/TBKeLq</a:t>
            </a:r>
            <a:r>
              <a:rPr lang="en-US" dirty="0"/>
              <a:t> 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75079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" presetClass="entr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2" grpId="0" animBg="1"/>
      <p:bldP spid="5" grpId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6638" y="1392132"/>
            <a:ext cx="11139587" cy="594175"/>
          </a:xfrm>
        </p:spPr>
        <p:txBody>
          <a:bodyPr>
            <a:normAutofit fontScale="92500"/>
          </a:bodyPr>
          <a:lstStyle/>
          <a:p>
            <a:pPr marL="0" indent="0" algn="r">
              <a:buNone/>
            </a:pPr>
            <a:r>
              <a:rPr lang="pt-BR" sz="2400" dirty="0"/>
              <a:t>Exemplo de resposta da requisição (sem o cabeçalho HTTP, por simplificação)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33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E560CE6-BC60-1A45-985F-E37A4A18DAD7}"/>
              </a:ext>
            </a:extLst>
          </p:cNvPr>
          <p:cNvSpPr txBox="1"/>
          <p:nvPr/>
        </p:nvSpPr>
        <p:spPr>
          <a:xfrm>
            <a:off x="326798" y="1900554"/>
            <a:ext cx="11646137" cy="4893647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/>
              <a:t>&lt;</a:t>
            </a:r>
            <a:r>
              <a:rPr lang="en-US" sz="2400" dirty="0" err="1"/>
              <a:t>soap:Envelope</a:t>
            </a:r>
            <a:r>
              <a:rPr lang="en-US" sz="2400" dirty="0"/>
              <a:t> </a:t>
            </a:r>
            <a:r>
              <a:rPr lang="en-US" sz="2400" dirty="0" err="1"/>
              <a:t>xmlns:soap</a:t>
            </a:r>
            <a:r>
              <a:rPr lang="en-US" sz="2400" dirty="0"/>
              <a:t>="http://</a:t>
            </a:r>
            <a:r>
              <a:rPr lang="en-US" sz="2400" dirty="0" err="1"/>
              <a:t>schemas.xmlsoap.org</a:t>
            </a:r>
            <a:r>
              <a:rPr lang="en-US" sz="2400" dirty="0"/>
              <a:t>/soap/envelope/"&gt;</a:t>
            </a:r>
          </a:p>
          <a:p>
            <a:r>
              <a:rPr lang="en-US" sz="2400" dirty="0"/>
              <a:t>   &lt;</a:t>
            </a:r>
            <a:r>
              <a:rPr lang="en-US" sz="2400" dirty="0" err="1"/>
              <a:t>soap:Body</a:t>
            </a:r>
            <a:r>
              <a:rPr lang="en-US" sz="2400" dirty="0"/>
              <a:t>&gt;</a:t>
            </a:r>
          </a:p>
          <a:p>
            <a:r>
              <a:rPr lang="en-US" sz="2400" dirty="0"/>
              <a:t>      &lt;ns2:consultaCEPResponse xmlns:ns2="http://........</a:t>
            </a:r>
            <a:r>
              <a:rPr lang="en-US" sz="2400" dirty="0" err="1"/>
              <a:t>correios.com.br</a:t>
            </a:r>
            <a:r>
              <a:rPr lang="en-US" sz="2400" dirty="0"/>
              <a:t>/"&gt;</a:t>
            </a:r>
          </a:p>
          <a:p>
            <a:r>
              <a:rPr lang="en-US" sz="2400" dirty="0"/>
              <a:t>         </a:t>
            </a:r>
            <a:r>
              <a:rPr lang="en-US" sz="2400" dirty="0">
                <a:solidFill>
                  <a:schemeClr val="accent6"/>
                </a:solidFill>
              </a:rPr>
              <a:t>&lt;return&gt;</a:t>
            </a:r>
          </a:p>
          <a:p>
            <a:r>
              <a:rPr lang="en-US" sz="2400" dirty="0"/>
              <a:t>            </a:t>
            </a:r>
            <a:r>
              <a:rPr lang="en-US" sz="2400" dirty="0">
                <a:solidFill>
                  <a:schemeClr val="accent6"/>
                </a:solidFill>
              </a:rPr>
              <a:t>&lt;</a:t>
            </a:r>
            <a:r>
              <a:rPr lang="en-US" sz="2400" dirty="0" err="1">
                <a:solidFill>
                  <a:schemeClr val="accent6"/>
                </a:solidFill>
              </a:rPr>
              <a:t>bairro</a:t>
            </a:r>
            <a:r>
              <a:rPr lang="en-US" sz="2400" dirty="0">
                <a:solidFill>
                  <a:schemeClr val="accent6"/>
                </a:solidFill>
              </a:rPr>
              <a:t>&gt;</a:t>
            </a:r>
            <a:r>
              <a:rPr lang="en-US" sz="2400" b="1" dirty="0"/>
              <a:t>Plano </a:t>
            </a:r>
            <a:r>
              <a:rPr lang="en-US" sz="2400" b="1" dirty="0" err="1"/>
              <a:t>Diretor</a:t>
            </a:r>
            <a:r>
              <a:rPr lang="en-US" sz="2400" b="1" dirty="0"/>
              <a:t> Sul</a:t>
            </a:r>
            <a:r>
              <a:rPr lang="en-US" sz="2400" dirty="0">
                <a:solidFill>
                  <a:schemeClr val="accent6"/>
                </a:solidFill>
              </a:rPr>
              <a:t>&lt;/</a:t>
            </a:r>
            <a:r>
              <a:rPr lang="en-US" sz="2400" dirty="0" err="1">
                <a:solidFill>
                  <a:schemeClr val="accent6"/>
                </a:solidFill>
              </a:rPr>
              <a:t>bairro</a:t>
            </a:r>
            <a:r>
              <a:rPr lang="en-US" sz="2400" dirty="0">
                <a:solidFill>
                  <a:schemeClr val="accent6"/>
                </a:solidFill>
              </a:rPr>
              <a:t>&gt;</a:t>
            </a:r>
          </a:p>
          <a:p>
            <a:r>
              <a:rPr lang="en-US" sz="2400" dirty="0"/>
              <a:t>            </a:t>
            </a:r>
            <a:r>
              <a:rPr lang="en-US" sz="2400" dirty="0">
                <a:solidFill>
                  <a:schemeClr val="accent6"/>
                </a:solidFill>
              </a:rPr>
              <a:t>&lt;cep&gt;</a:t>
            </a:r>
            <a:r>
              <a:rPr lang="en-US" sz="2400" b="1" dirty="0"/>
              <a:t>77021090</a:t>
            </a:r>
            <a:r>
              <a:rPr lang="en-US" sz="2400" dirty="0">
                <a:solidFill>
                  <a:schemeClr val="accent6"/>
                </a:solidFill>
              </a:rPr>
              <a:t>&lt;/cep&gt;</a:t>
            </a:r>
          </a:p>
          <a:p>
            <a:r>
              <a:rPr lang="en-US" sz="2400" dirty="0"/>
              <a:t>            </a:t>
            </a:r>
            <a:r>
              <a:rPr lang="en-US" sz="2400" dirty="0">
                <a:solidFill>
                  <a:schemeClr val="accent6"/>
                </a:solidFill>
              </a:rPr>
              <a:t>&lt;</a:t>
            </a:r>
            <a:r>
              <a:rPr lang="en-US" sz="2400" dirty="0" err="1">
                <a:solidFill>
                  <a:schemeClr val="accent6"/>
                </a:solidFill>
              </a:rPr>
              <a:t>cidade</a:t>
            </a:r>
            <a:r>
              <a:rPr lang="en-US" sz="2400" dirty="0">
                <a:solidFill>
                  <a:schemeClr val="accent6"/>
                </a:solidFill>
              </a:rPr>
              <a:t>&gt;</a:t>
            </a:r>
            <a:r>
              <a:rPr lang="en-US" sz="2400" b="1" dirty="0"/>
              <a:t>Palmas</a:t>
            </a:r>
            <a:r>
              <a:rPr lang="en-US" sz="2400" dirty="0">
                <a:solidFill>
                  <a:schemeClr val="accent6"/>
                </a:solidFill>
              </a:rPr>
              <a:t>&lt;/</a:t>
            </a:r>
            <a:r>
              <a:rPr lang="en-US" sz="2400" dirty="0" err="1">
                <a:solidFill>
                  <a:schemeClr val="accent6"/>
                </a:solidFill>
              </a:rPr>
              <a:t>cidade</a:t>
            </a:r>
            <a:r>
              <a:rPr lang="en-US" sz="2400" dirty="0">
                <a:solidFill>
                  <a:schemeClr val="accent6"/>
                </a:solidFill>
              </a:rPr>
              <a:t>&gt;</a:t>
            </a:r>
          </a:p>
          <a:p>
            <a:r>
              <a:rPr lang="en-US" sz="2400" dirty="0"/>
              <a:t>            </a:t>
            </a:r>
            <a:r>
              <a:rPr lang="en-US" sz="2400" dirty="0">
                <a:solidFill>
                  <a:schemeClr val="accent6"/>
                </a:solidFill>
              </a:rPr>
              <a:t>&lt;end&gt;</a:t>
            </a:r>
            <a:r>
              <a:rPr lang="en-US" sz="2400" b="1" dirty="0"/>
              <a:t>AE 310 Sul Avenida NS 10</a:t>
            </a:r>
            <a:r>
              <a:rPr lang="en-US" sz="2400" dirty="0">
                <a:solidFill>
                  <a:schemeClr val="accent6"/>
                </a:solidFill>
              </a:rPr>
              <a:t>&lt;/end&gt;</a:t>
            </a:r>
          </a:p>
          <a:p>
            <a:r>
              <a:rPr lang="en-US" sz="2400" dirty="0"/>
              <a:t>            </a:t>
            </a:r>
            <a:r>
              <a:rPr lang="en-US" sz="2400" dirty="0">
                <a:solidFill>
                  <a:schemeClr val="accent6"/>
                </a:solidFill>
              </a:rPr>
              <a:t>&lt;</a:t>
            </a:r>
            <a:r>
              <a:rPr lang="en-US" sz="2400" dirty="0" err="1">
                <a:solidFill>
                  <a:schemeClr val="accent6"/>
                </a:solidFill>
              </a:rPr>
              <a:t>uf</a:t>
            </a:r>
            <a:r>
              <a:rPr lang="en-US" sz="2400" dirty="0">
                <a:solidFill>
                  <a:schemeClr val="accent6"/>
                </a:solidFill>
              </a:rPr>
              <a:t>&gt;</a:t>
            </a:r>
            <a:r>
              <a:rPr lang="en-US" sz="2400" b="1" dirty="0"/>
              <a:t>TO</a:t>
            </a:r>
            <a:r>
              <a:rPr lang="en-US" sz="2400" dirty="0">
                <a:solidFill>
                  <a:schemeClr val="accent6"/>
                </a:solidFill>
              </a:rPr>
              <a:t>&lt;/</a:t>
            </a:r>
            <a:r>
              <a:rPr lang="en-US" sz="2400" dirty="0" err="1">
                <a:solidFill>
                  <a:schemeClr val="accent6"/>
                </a:solidFill>
              </a:rPr>
              <a:t>uf</a:t>
            </a:r>
            <a:r>
              <a:rPr lang="en-US" sz="2400" dirty="0">
                <a:solidFill>
                  <a:schemeClr val="accent6"/>
                </a:solidFill>
              </a:rPr>
              <a:t>&gt;</a:t>
            </a:r>
          </a:p>
          <a:p>
            <a:r>
              <a:rPr lang="en-US" sz="2400" dirty="0"/>
              <a:t>         </a:t>
            </a:r>
            <a:r>
              <a:rPr lang="en-US" sz="2400" dirty="0">
                <a:solidFill>
                  <a:schemeClr val="accent6"/>
                </a:solidFill>
              </a:rPr>
              <a:t>&lt;/return&gt;</a:t>
            </a:r>
          </a:p>
          <a:p>
            <a:r>
              <a:rPr lang="en-US" sz="2400" dirty="0"/>
              <a:t>      &lt;/ns2:consultaCEPResponse&gt;</a:t>
            </a:r>
          </a:p>
          <a:p>
            <a:r>
              <a:rPr lang="en-US" sz="2400" dirty="0"/>
              <a:t>   &lt;/</a:t>
            </a:r>
            <a:r>
              <a:rPr lang="en-US" sz="2400" dirty="0" err="1"/>
              <a:t>soap:Body</a:t>
            </a:r>
            <a:r>
              <a:rPr lang="en-US" sz="2400" dirty="0"/>
              <a:t>&gt;</a:t>
            </a:r>
          </a:p>
          <a:p>
            <a:r>
              <a:rPr lang="en-US" sz="2400" dirty="0"/>
              <a:t>&lt;/</a:t>
            </a:r>
            <a:r>
              <a:rPr lang="en-US" sz="2400" dirty="0" err="1"/>
              <a:t>soap:Envelope</a:t>
            </a:r>
            <a:r>
              <a:rPr lang="en-US" sz="2400" dirty="0"/>
              <a:t>&gt;</a:t>
            </a:r>
            <a:endParaRPr lang="pt-BR" sz="2400" i="1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2BBBE32-69AD-B840-85D9-2D5DC15BD4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4766" y="0"/>
            <a:ext cx="6467060" cy="1164933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RESPOSTA </a:t>
            </a:r>
            <a:r>
              <a:rPr lang="pt-BR" b="1" i="1" dirty="0" err="1"/>
              <a:t>soap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51241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2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527" y="1789043"/>
            <a:ext cx="10785085" cy="4776650"/>
          </a:xfrm>
        </p:spPr>
        <p:txBody>
          <a:bodyPr>
            <a:normAutofit/>
          </a:bodyPr>
          <a:lstStyle/>
          <a:p>
            <a:r>
              <a:rPr lang="pt-BR" sz="2800" dirty="0"/>
              <a:t>Dizemos que aplicações clientes consomem um WS quando usam o mesmo</a:t>
            </a:r>
          </a:p>
          <a:p>
            <a:r>
              <a:rPr lang="pt-BR" sz="2800" dirty="0"/>
              <a:t>Como um WS fornece um conjunto de métodos que podem ser acessados remotamente, é preciso conhecer quais são os métodos disponíveis</a:t>
            </a:r>
          </a:p>
          <a:p>
            <a:r>
              <a:rPr lang="pt-BR" sz="2800" dirty="0"/>
              <a:t>Para isso, é preciso saber qual o documento WSDL que descreve o serviço e os métodos disponibilizados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34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624110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Como consumir um WS SOAP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2816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527" y="1789043"/>
            <a:ext cx="10785085" cy="4776650"/>
          </a:xfrm>
        </p:spPr>
        <p:txBody>
          <a:bodyPr>
            <a:normAutofit/>
          </a:bodyPr>
          <a:lstStyle/>
          <a:p>
            <a:r>
              <a:rPr lang="pt-BR" sz="2800" dirty="0"/>
              <a:t>WSDL é a </a:t>
            </a:r>
            <a:r>
              <a:rPr lang="pt-BR" sz="2800" b="1" i="1" dirty="0"/>
              <a:t>Web Service </a:t>
            </a:r>
            <a:r>
              <a:rPr lang="pt-BR" sz="2800" b="1" i="1" dirty="0" err="1"/>
              <a:t>Description</a:t>
            </a:r>
            <a:r>
              <a:rPr lang="pt-BR" sz="2800" b="1" i="1" dirty="0"/>
              <a:t> </a:t>
            </a:r>
            <a:r>
              <a:rPr lang="pt-BR" sz="2800" b="1" i="1" dirty="0" err="1"/>
              <a:t>Language</a:t>
            </a:r>
            <a:r>
              <a:rPr lang="pt-BR" sz="2800" dirty="0"/>
              <a:t>: Linguagem de Descrição de Web Service</a:t>
            </a:r>
          </a:p>
          <a:p>
            <a:r>
              <a:rPr lang="pt-BR" sz="2800" dirty="0"/>
              <a:t>Por meio da WSDL toda a definição de um WS, como métodos, parâmetros, tipos e retorno dos métodos são definidos</a:t>
            </a:r>
          </a:p>
          <a:p>
            <a:r>
              <a:rPr lang="pt-BR" sz="2800" dirty="0"/>
              <a:t>Tal definição é fornecida em um documento WSDL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35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624110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Como consumir um WS SOAP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31112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527" y="1789043"/>
            <a:ext cx="10785085" cy="4776650"/>
          </a:xfrm>
        </p:spPr>
        <p:txBody>
          <a:bodyPr>
            <a:noAutofit/>
          </a:bodyPr>
          <a:lstStyle/>
          <a:p>
            <a:r>
              <a:rPr lang="pt-BR" sz="2800" dirty="0"/>
              <a:t>O documento WSDL é criado automaticamente pelo </a:t>
            </a:r>
            <a:r>
              <a:rPr lang="pt-BR" sz="2800" i="1" dirty="0"/>
              <a:t>framework</a:t>
            </a:r>
            <a:r>
              <a:rPr lang="pt-BR" sz="2800" dirty="0"/>
              <a:t> de WS que você estiver utilizando quando publicar o WS</a:t>
            </a:r>
          </a:p>
          <a:p>
            <a:r>
              <a:rPr lang="pt-BR" sz="2800" dirty="0"/>
              <a:t>Para obter tal documento WSDL, é preciso conhecer o URL do WS</a:t>
            </a:r>
          </a:p>
          <a:p>
            <a:r>
              <a:rPr lang="pt-BR" sz="2800" dirty="0"/>
              <a:t>O WSDL normalmente é acessado colocando-se um parâmetro </a:t>
            </a:r>
            <a:r>
              <a:rPr lang="pt-BR" sz="2800" b="1" i="1" dirty="0">
                <a:latin typeface="Courier" pitchFamily="2" charset="0"/>
              </a:rPr>
              <a:t>?</a:t>
            </a:r>
            <a:r>
              <a:rPr lang="pt-BR" sz="2800" b="1" i="1" dirty="0" err="1">
                <a:latin typeface="Courier" pitchFamily="2" charset="0"/>
              </a:rPr>
              <a:t>wsdl</a:t>
            </a:r>
            <a:r>
              <a:rPr lang="pt-BR" sz="2800" dirty="0"/>
              <a:t> no final do URL</a:t>
            </a:r>
            <a:endParaRPr lang="en-US" sz="2800" dirty="0"/>
          </a:p>
          <a:p>
            <a:endParaRPr lang="pt-BR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36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624110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Como consumir um </a:t>
            </a:r>
            <a:r>
              <a:rPr lang="pt-BR" b="1" i="1" dirty="0" err="1"/>
              <a:t>wS</a:t>
            </a:r>
            <a:r>
              <a:rPr lang="pt-BR" b="1" i="1" dirty="0"/>
              <a:t> SOAP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05919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527" y="2875721"/>
            <a:ext cx="10785085" cy="3689971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3000" dirty="0">
                <a:hlinkClick r:id="rId2"/>
              </a:rPr>
              <a:t>http://localhost:8080/LojaVirtual/Produtos</a:t>
            </a:r>
            <a:r>
              <a:rPr lang="en-US" sz="3000" b="1" dirty="0">
                <a:hlinkClick r:id="rId2"/>
              </a:rPr>
              <a:t>?wsdl</a:t>
            </a:r>
            <a:r>
              <a:rPr lang="en-US" sz="3000" dirty="0"/>
              <a:t> </a:t>
            </a:r>
          </a:p>
          <a:p>
            <a:pPr marL="0" indent="0" algn="ctr">
              <a:buNone/>
            </a:pPr>
            <a:endParaRPr lang="en-US" sz="3000" dirty="0"/>
          </a:p>
          <a:p>
            <a:pPr marL="0" indent="0" algn="ctr">
              <a:buNone/>
            </a:pPr>
            <a:r>
              <a:rPr lang="en-US" sz="3000" dirty="0">
                <a:hlinkClick r:id="rId3"/>
              </a:rPr>
              <a:t>https://apps.correios.com.br/SigepMasterJPA/AtendeClienteService/AtendeCliente</a:t>
            </a:r>
            <a:r>
              <a:rPr lang="en-US" sz="3000" b="1" dirty="0">
                <a:hlinkClick r:id="rId3"/>
              </a:rPr>
              <a:t>?wsdl</a:t>
            </a:r>
            <a:r>
              <a:rPr lang="en-US" sz="3000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37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624110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Exemplos de </a:t>
            </a:r>
            <a:r>
              <a:rPr lang="pt-BR" b="1" i="1" dirty="0" err="1"/>
              <a:t>url’s</a:t>
            </a:r>
            <a:r>
              <a:rPr lang="pt-BR" b="1" i="1" dirty="0"/>
              <a:t> de </a:t>
            </a:r>
            <a:r>
              <a:rPr lang="pt-BR" b="1" i="1" dirty="0" err="1"/>
              <a:t>wsdl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12318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4498" y="1402496"/>
            <a:ext cx="10463135" cy="517160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t-BR" sz="2600" dirty="0"/>
              <a:t>&lt;</a:t>
            </a:r>
            <a:r>
              <a:rPr lang="pt-BR" sz="2600" dirty="0" err="1"/>
              <a:t>wsdl:types</a:t>
            </a:r>
            <a:r>
              <a:rPr lang="pt-BR" sz="2600" dirty="0"/>
              <a:t>&gt;</a:t>
            </a:r>
          </a:p>
          <a:p>
            <a:pPr marL="0" indent="0">
              <a:buNone/>
            </a:pPr>
            <a:r>
              <a:rPr lang="pt-BR" sz="2600" dirty="0"/>
              <a:t>    &lt;</a:t>
            </a:r>
            <a:r>
              <a:rPr lang="pt-BR" sz="2600" dirty="0" err="1"/>
              <a:t>xs:schema</a:t>
            </a:r>
            <a:r>
              <a:rPr lang="pt-BR" sz="2600" dirty="0"/>
              <a:t>&gt;</a:t>
            </a:r>
          </a:p>
          <a:p>
            <a:pPr marL="0" indent="0">
              <a:buNone/>
            </a:pPr>
            <a:r>
              <a:rPr lang="pt-BR" sz="2600" dirty="0"/>
              <a:t>        &lt;</a:t>
            </a:r>
            <a:r>
              <a:rPr lang="pt-BR" sz="2600" dirty="0" err="1"/>
              <a:t>xs:</a:t>
            </a:r>
            <a:r>
              <a:rPr lang="pt-BR" sz="2600" b="1" dirty="0" err="1"/>
              <a:t>complexType</a:t>
            </a:r>
            <a:r>
              <a:rPr lang="pt-BR" sz="2600" b="1" dirty="0"/>
              <a:t> </a:t>
            </a:r>
            <a:r>
              <a:rPr lang="pt-BR" sz="2600" b="1" dirty="0" err="1"/>
              <a:t>name</a:t>
            </a:r>
            <a:r>
              <a:rPr lang="pt-BR" sz="2600" b="1" dirty="0"/>
              <a:t>="Produto</a:t>
            </a:r>
            <a:r>
              <a:rPr lang="pt-BR" sz="2600" dirty="0"/>
              <a:t>"&gt;</a:t>
            </a:r>
          </a:p>
          <a:p>
            <a:pPr marL="0" indent="0">
              <a:buNone/>
            </a:pPr>
            <a:r>
              <a:rPr lang="pt-BR" sz="2600" dirty="0"/>
              <a:t>            &lt;</a:t>
            </a:r>
            <a:r>
              <a:rPr lang="pt-BR" sz="2600" dirty="0" err="1"/>
              <a:t>xs:sequence</a:t>
            </a:r>
            <a:r>
              <a:rPr lang="pt-BR" sz="2600" dirty="0"/>
              <a:t>&gt;</a:t>
            </a:r>
          </a:p>
          <a:p>
            <a:pPr marL="0" indent="0">
              <a:buNone/>
            </a:pPr>
            <a:r>
              <a:rPr lang="pt-BR" sz="2600" dirty="0"/>
              <a:t>                &lt;</a:t>
            </a:r>
            <a:r>
              <a:rPr lang="pt-BR" sz="2600" dirty="0" err="1"/>
              <a:t>xs:</a:t>
            </a:r>
            <a:r>
              <a:rPr lang="pt-BR" sz="2600" b="1" dirty="0" err="1"/>
              <a:t>element</a:t>
            </a:r>
            <a:r>
              <a:rPr lang="pt-BR" sz="2600" dirty="0"/>
              <a:t> </a:t>
            </a:r>
            <a:r>
              <a:rPr lang="pt-BR" sz="2600" b="1" dirty="0" err="1"/>
              <a:t>name</a:t>
            </a:r>
            <a:r>
              <a:rPr lang="pt-BR" sz="2600" b="1" dirty="0"/>
              <a:t>="</a:t>
            </a:r>
            <a:r>
              <a:rPr lang="pt-BR" sz="2600" b="1" dirty="0" err="1"/>
              <a:t>descricao</a:t>
            </a:r>
            <a:r>
              <a:rPr lang="pt-BR" sz="2600" dirty="0"/>
              <a:t>" </a:t>
            </a:r>
            <a:r>
              <a:rPr lang="pt-BR" sz="2600" b="1" dirty="0" err="1"/>
              <a:t>type</a:t>
            </a:r>
            <a:r>
              <a:rPr lang="pt-BR" sz="2600" b="1" dirty="0"/>
              <a:t>="</a:t>
            </a:r>
            <a:r>
              <a:rPr lang="pt-BR" sz="2600" b="1" dirty="0" err="1"/>
              <a:t>xs:string</a:t>
            </a:r>
            <a:r>
              <a:rPr lang="pt-BR" sz="2600" b="1" dirty="0"/>
              <a:t>"</a:t>
            </a:r>
            <a:r>
              <a:rPr lang="pt-BR" sz="2600" dirty="0"/>
              <a:t> /&gt;</a:t>
            </a:r>
          </a:p>
          <a:p>
            <a:pPr marL="0" indent="0">
              <a:buNone/>
            </a:pPr>
            <a:r>
              <a:rPr lang="pt-BR" sz="2600" dirty="0"/>
              <a:t>                &lt;</a:t>
            </a:r>
            <a:r>
              <a:rPr lang="pt-BR" sz="2600" dirty="0" err="1"/>
              <a:t>xs:</a:t>
            </a:r>
            <a:r>
              <a:rPr lang="pt-BR" sz="2600" b="1" dirty="0" err="1"/>
              <a:t>element</a:t>
            </a:r>
            <a:r>
              <a:rPr lang="pt-BR" sz="2600" dirty="0"/>
              <a:t> </a:t>
            </a:r>
            <a:r>
              <a:rPr lang="pt-BR" sz="2600" b="1" dirty="0" err="1"/>
              <a:t>name</a:t>
            </a:r>
            <a:r>
              <a:rPr lang="pt-BR" sz="2600" b="1" dirty="0"/>
              <a:t>="id" </a:t>
            </a:r>
            <a:r>
              <a:rPr lang="pt-BR" sz="2600" b="1" dirty="0" err="1"/>
              <a:t>type</a:t>
            </a:r>
            <a:r>
              <a:rPr lang="pt-BR" sz="2600" b="1" dirty="0"/>
              <a:t>="</a:t>
            </a:r>
            <a:r>
              <a:rPr lang="pt-BR" sz="2600" b="1" dirty="0" err="1"/>
              <a:t>xs:long</a:t>
            </a:r>
            <a:r>
              <a:rPr lang="pt-BR" sz="2600" b="1" dirty="0"/>
              <a:t>" </a:t>
            </a:r>
            <a:r>
              <a:rPr lang="pt-BR" sz="2600" dirty="0"/>
              <a:t>/&gt;</a:t>
            </a:r>
          </a:p>
          <a:p>
            <a:pPr marL="0" indent="0">
              <a:buNone/>
            </a:pPr>
            <a:r>
              <a:rPr lang="pt-BR" sz="2600" dirty="0"/>
              <a:t>                &lt;</a:t>
            </a:r>
            <a:r>
              <a:rPr lang="pt-BR" sz="2600" dirty="0" err="1"/>
              <a:t>xs:</a:t>
            </a:r>
            <a:r>
              <a:rPr lang="pt-BR" sz="2600" b="1" dirty="0" err="1"/>
              <a:t>element</a:t>
            </a:r>
            <a:r>
              <a:rPr lang="pt-BR" sz="2600" dirty="0"/>
              <a:t> </a:t>
            </a:r>
            <a:r>
              <a:rPr lang="pt-BR" sz="2600" b="1" dirty="0" err="1"/>
              <a:t>name</a:t>
            </a:r>
            <a:r>
              <a:rPr lang="pt-BR" sz="2600" b="1" dirty="0"/>
              <a:t>="marca</a:t>
            </a:r>
            <a:r>
              <a:rPr lang="pt-BR" sz="2600" dirty="0"/>
              <a:t>" </a:t>
            </a:r>
            <a:r>
              <a:rPr lang="pt-BR" sz="2600" b="1" dirty="0" err="1"/>
              <a:t>type</a:t>
            </a:r>
            <a:r>
              <a:rPr lang="pt-BR" sz="2600" b="1" dirty="0"/>
              <a:t>="</a:t>
            </a:r>
            <a:r>
              <a:rPr lang="pt-BR" sz="2600" b="1" dirty="0" err="1"/>
              <a:t>tns:Marca</a:t>
            </a:r>
            <a:r>
              <a:rPr lang="pt-BR" sz="2600" b="1" dirty="0"/>
              <a:t>"</a:t>
            </a:r>
            <a:r>
              <a:rPr lang="pt-BR" sz="2600" dirty="0"/>
              <a:t> /&gt;</a:t>
            </a:r>
          </a:p>
          <a:p>
            <a:pPr marL="0" indent="0">
              <a:buNone/>
            </a:pPr>
            <a:r>
              <a:rPr lang="pt-BR" sz="2600" dirty="0"/>
              <a:t>            &lt;/</a:t>
            </a:r>
            <a:r>
              <a:rPr lang="pt-BR" sz="2600" dirty="0" err="1"/>
              <a:t>xs:sequence</a:t>
            </a:r>
            <a:r>
              <a:rPr lang="pt-BR" sz="2600" dirty="0"/>
              <a:t>&gt;</a:t>
            </a:r>
          </a:p>
          <a:p>
            <a:pPr marL="0" indent="0">
              <a:buNone/>
            </a:pPr>
            <a:r>
              <a:rPr lang="pt-BR" sz="2600" dirty="0"/>
              <a:t>        &lt;/</a:t>
            </a:r>
            <a:r>
              <a:rPr lang="pt-BR" sz="2600" dirty="0" err="1"/>
              <a:t>xs:complexType</a:t>
            </a:r>
            <a:r>
              <a:rPr lang="pt-BR" sz="2600" dirty="0"/>
              <a:t>&gt;    </a:t>
            </a:r>
          </a:p>
          <a:p>
            <a:pPr marL="0" indent="0">
              <a:buNone/>
            </a:pPr>
            <a:r>
              <a:rPr lang="pt-BR" sz="2600" dirty="0"/>
              <a:t>    &lt;/</a:t>
            </a:r>
            <a:r>
              <a:rPr lang="pt-BR" sz="2600" dirty="0" err="1"/>
              <a:t>xs:schema</a:t>
            </a:r>
            <a:r>
              <a:rPr lang="pt-BR" sz="2600" dirty="0"/>
              <a:t>&gt;</a:t>
            </a:r>
          </a:p>
          <a:p>
            <a:pPr marL="0" indent="0">
              <a:buNone/>
            </a:pPr>
            <a:r>
              <a:rPr lang="pt-BR" sz="2600" dirty="0"/>
              <a:t>&lt;/</a:t>
            </a:r>
            <a:r>
              <a:rPr lang="pt-BR" sz="2600" dirty="0" err="1"/>
              <a:t>wsdl:types</a:t>
            </a:r>
            <a:r>
              <a:rPr lang="pt-BR" sz="2600" dirty="0"/>
              <a:t>&gt;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8009" y="297521"/>
            <a:ext cx="7574160" cy="1164933"/>
          </a:xfrm>
        </p:spPr>
        <p:txBody>
          <a:bodyPr>
            <a:normAutofit fontScale="90000"/>
          </a:bodyPr>
          <a:lstStyle/>
          <a:p>
            <a:pPr algn="ctr"/>
            <a:r>
              <a:rPr lang="pt-BR" b="1" i="1" dirty="0"/>
              <a:t>Exemplo de trechos </a:t>
            </a:r>
            <a:r>
              <a:rPr lang="pt-BR" b="1" i="1" dirty="0" err="1"/>
              <a:t>wsdl</a:t>
            </a:r>
            <a:r>
              <a:rPr lang="pt-BR" b="1" i="1" dirty="0"/>
              <a:t>:</a:t>
            </a:r>
            <a:br>
              <a:rPr lang="pt-BR" b="1" i="1" dirty="0"/>
            </a:br>
            <a:r>
              <a:rPr lang="pt-BR" b="1" i="1" dirty="0"/>
              <a:t>tipos com </a:t>
            </a:r>
            <a:r>
              <a:rPr lang="pt-BR" b="1" i="1" dirty="0" err="1"/>
              <a:t>Xml</a:t>
            </a:r>
            <a:r>
              <a:rPr lang="pt-BR" b="1" i="1" dirty="0"/>
              <a:t> </a:t>
            </a:r>
            <a:r>
              <a:rPr lang="pt-BR" b="1" i="1" dirty="0" err="1"/>
              <a:t>Schema</a:t>
            </a:r>
            <a:r>
              <a:rPr lang="pt-BR" b="1" i="1" dirty="0"/>
              <a:t> (</a:t>
            </a:r>
            <a:r>
              <a:rPr lang="pt-BR" b="1" i="1" dirty="0" err="1"/>
              <a:t>xsd</a:t>
            </a:r>
            <a:r>
              <a:rPr lang="pt-BR" b="1" i="1" dirty="0"/>
              <a:t>)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69677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CAD11D0-A923-A64D-8445-272B32CDC4E1}"/>
              </a:ext>
            </a:extLst>
          </p:cNvPr>
          <p:cNvSpPr txBox="1">
            <a:spLocks/>
          </p:cNvSpPr>
          <p:nvPr/>
        </p:nvSpPr>
        <p:spPr>
          <a:xfrm>
            <a:off x="39757" y="1627345"/>
            <a:ext cx="12152244" cy="522315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dirty="0"/>
              <a:t>&lt;</a:t>
            </a:r>
            <a:r>
              <a:rPr lang="pt-BR" dirty="0" err="1"/>
              <a:t>message</a:t>
            </a:r>
            <a:r>
              <a:rPr lang="pt-BR" dirty="0"/>
              <a:t> </a:t>
            </a:r>
            <a:r>
              <a:rPr lang="pt-BR" dirty="0" err="1"/>
              <a:t>name</a:t>
            </a:r>
            <a:r>
              <a:rPr lang="pt-BR" dirty="0"/>
              <a:t>="</a:t>
            </a:r>
            <a:r>
              <a:rPr lang="pt-BR" dirty="0" err="1"/>
              <a:t>getByIdReq</a:t>
            </a:r>
            <a:r>
              <a:rPr lang="pt-BR" dirty="0"/>
              <a:t>"&gt;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t-BR" dirty="0"/>
              <a:t>    &lt;</a:t>
            </a:r>
            <a:r>
              <a:rPr lang="pt-BR" dirty="0" err="1"/>
              <a:t>part</a:t>
            </a:r>
            <a:r>
              <a:rPr lang="pt-BR" dirty="0"/>
              <a:t> </a:t>
            </a:r>
            <a:r>
              <a:rPr lang="pt-BR" dirty="0" err="1"/>
              <a:t>name</a:t>
            </a:r>
            <a:r>
              <a:rPr lang="pt-BR" dirty="0"/>
              <a:t>="id" </a:t>
            </a:r>
            <a:r>
              <a:rPr lang="pt-BR" dirty="0" err="1"/>
              <a:t>type</a:t>
            </a:r>
            <a:r>
              <a:rPr lang="pt-BR" dirty="0"/>
              <a:t>="</a:t>
            </a:r>
            <a:r>
              <a:rPr lang="pt-BR" dirty="0" err="1"/>
              <a:t>xs:long</a:t>
            </a:r>
            <a:r>
              <a:rPr lang="pt-BR" dirty="0"/>
              <a:t>"/&gt;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t-BR" dirty="0"/>
              <a:t>&lt;/</a:t>
            </a:r>
            <a:r>
              <a:rPr lang="pt-BR" dirty="0" err="1"/>
              <a:t>message</a:t>
            </a:r>
            <a:r>
              <a:rPr lang="pt-BR" dirty="0"/>
              <a:t>&gt;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t-BR" dirty="0"/>
              <a:t>&lt;</a:t>
            </a:r>
            <a:r>
              <a:rPr lang="pt-BR" dirty="0" err="1"/>
              <a:t>message</a:t>
            </a:r>
            <a:r>
              <a:rPr lang="pt-BR" dirty="0"/>
              <a:t> </a:t>
            </a:r>
            <a:r>
              <a:rPr lang="pt-BR" dirty="0" err="1"/>
              <a:t>name</a:t>
            </a:r>
            <a:r>
              <a:rPr lang="pt-BR" dirty="0"/>
              <a:t>="</a:t>
            </a:r>
            <a:r>
              <a:rPr lang="pt-BR" dirty="0" err="1"/>
              <a:t>getByIdRes</a:t>
            </a:r>
            <a:r>
              <a:rPr lang="pt-BR" dirty="0"/>
              <a:t>"&gt;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t-BR" dirty="0"/>
              <a:t>    &lt;</a:t>
            </a:r>
            <a:r>
              <a:rPr lang="pt-BR" dirty="0" err="1"/>
              <a:t>part</a:t>
            </a:r>
            <a:r>
              <a:rPr lang="pt-BR" dirty="0"/>
              <a:t> </a:t>
            </a:r>
            <a:r>
              <a:rPr lang="pt-BR" dirty="0" err="1"/>
              <a:t>name</a:t>
            </a:r>
            <a:r>
              <a:rPr lang="pt-BR" dirty="0"/>
              <a:t>="</a:t>
            </a:r>
            <a:r>
              <a:rPr lang="pt-BR" dirty="0" err="1"/>
              <a:t>return</a:t>
            </a:r>
            <a:r>
              <a:rPr lang="pt-BR" dirty="0"/>
              <a:t>" </a:t>
            </a:r>
            <a:r>
              <a:rPr lang="pt-BR" dirty="0" err="1"/>
              <a:t>type</a:t>
            </a:r>
            <a:r>
              <a:rPr lang="pt-BR" dirty="0"/>
              <a:t>="</a:t>
            </a:r>
            <a:r>
              <a:rPr lang="pt-BR" dirty="0" err="1"/>
              <a:t>tns:Produto</a:t>
            </a:r>
            <a:r>
              <a:rPr lang="pt-BR" dirty="0"/>
              <a:t>"/&gt;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t-BR" dirty="0"/>
              <a:t>&lt;/</a:t>
            </a:r>
            <a:r>
              <a:rPr lang="pt-BR" dirty="0" err="1"/>
              <a:t>message</a:t>
            </a:r>
            <a:r>
              <a:rPr lang="pt-BR" dirty="0"/>
              <a:t>&gt;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t-BR" dirty="0"/>
              <a:t>&lt;</a:t>
            </a:r>
            <a:r>
              <a:rPr lang="pt-BR" dirty="0" err="1"/>
              <a:t>portType</a:t>
            </a:r>
            <a:r>
              <a:rPr lang="pt-BR" dirty="0"/>
              <a:t> </a:t>
            </a:r>
            <a:r>
              <a:rPr lang="pt-BR" dirty="0" err="1"/>
              <a:t>name</a:t>
            </a:r>
            <a:r>
              <a:rPr lang="pt-BR" dirty="0"/>
              <a:t>=”Produtos"&gt;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t-BR" dirty="0"/>
              <a:t>    &lt;</a:t>
            </a:r>
            <a:r>
              <a:rPr lang="pt-BR" dirty="0" err="1"/>
              <a:t>operation</a:t>
            </a:r>
            <a:r>
              <a:rPr lang="pt-BR" dirty="0"/>
              <a:t> </a:t>
            </a:r>
            <a:r>
              <a:rPr lang="pt-BR" dirty="0" err="1"/>
              <a:t>name</a:t>
            </a:r>
            <a:r>
              <a:rPr lang="pt-BR" dirty="0"/>
              <a:t>="</a:t>
            </a:r>
            <a:r>
              <a:rPr lang="pt-BR" dirty="0" err="1"/>
              <a:t>getById</a:t>
            </a:r>
            <a:r>
              <a:rPr lang="pt-BR" dirty="0"/>
              <a:t>"&gt;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t-BR" dirty="0"/>
              <a:t>        &lt;input </a:t>
            </a:r>
            <a:r>
              <a:rPr lang="pt-BR" dirty="0" err="1"/>
              <a:t>wsam:Action</a:t>
            </a:r>
            <a:r>
              <a:rPr lang="pt-BR" dirty="0"/>
              <a:t>="</a:t>
            </a:r>
            <a:r>
              <a:rPr lang="pt-BR" dirty="0" err="1"/>
              <a:t>http</a:t>
            </a:r>
            <a:r>
              <a:rPr lang="pt-BR" dirty="0"/>
              <a:t>://.../Produtos/</a:t>
            </a:r>
            <a:r>
              <a:rPr lang="pt-BR" dirty="0" err="1"/>
              <a:t>getByIdReq</a:t>
            </a:r>
            <a:r>
              <a:rPr lang="pt-BR" dirty="0"/>
              <a:t>" </a:t>
            </a:r>
            <a:r>
              <a:rPr lang="pt-BR" dirty="0" err="1"/>
              <a:t>message</a:t>
            </a:r>
            <a:r>
              <a:rPr lang="pt-BR" dirty="0"/>
              <a:t>="</a:t>
            </a:r>
            <a:r>
              <a:rPr lang="pt-BR" dirty="0" err="1"/>
              <a:t>tns:getByIdReq</a:t>
            </a:r>
            <a:r>
              <a:rPr lang="pt-BR" dirty="0"/>
              <a:t>"/&gt;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t-BR" dirty="0"/>
              <a:t>        &lt;output </a:t>
            </a:r>
            <a:r>
              <a:rPr lang="pt-BR" dirty="0" err="1"/>
              <a:t>wsam:Action</a:t>
            </a:r>
            <a:r>
              <a:rPr lang="pt-BR" dirty="0"/>
              <a:t>="</a:t>
            </a:r>
            <a:r>
              <a:rPr lang="pt-BR" dirty="0" err="1"/>
              <a:t>http</a:t>
            </a:r>
            <a:r>
              <a:rPr lang="pt-BR" dirty="0"/>
              <a:t>://.../Produtos/</a:t>
            </a:r>
            <a:r>
              <a:rPr lang="pt-BR" dirty="0" err="1"/>
              <a:t>getByIdRes</a:t>
            </a:r>
            <a:r>
              <a:rPr lang="pt-BR" dirty="0"/>
              <a:t>" </a:t>
            </a:r>
            <a:r>
              <a:rPr lang="pt-BR" dirty="0" err="1"/>
              <a:t>message</a:t>
            </a:r>
            <a:r>
              <a:rPr lang="pt-BR" dirty="0"/>
              <a:t>="</a:t>
            </a:r>
            <a:r>
              <a:rPr lang="pt-BR" dirty="0" err="1"/>
              <a:t>tns:getByIdRes</a:t>
            </a:r>
            <a:r>
              <a:rPr lang="pt-BR" dirty="0"/>
              <a:t>"/&gt;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t-BR" dirty="0"/>
              <a:t>    &lt;/</a:t>
            </a:r>
            <a:r>
              <a:rPr lang="pt-BR" dirty="0" err="1"/>
              <a:t>operation</a:t>
            </a:r>
            <a:r>
              <a:rPr lang="pt-BR" dirty="0"/>
              <a:t>&gt;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t-BR" dirty="0"/>
              <a:t>&lt;/</a:t>
            </a:r>
            <a:r>
              <a:rPr lang="pt-BR" dirty="0" err="1"/>
              <a:t>portType</a:t>
            </a:r>
            <a:r>
              <a:rPr lang="pt-BR" dirty="0"/>
              <a:t>&gt;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6185517-4F29-0E40-AA8A-5F2EE3196D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8009" y="289917"/>
            <a:ext cx="7574160" cy="1164933"/>
          </a:xfrm>
        </p:spPr>
        <p:txBody>
          <a:bodyPr>
            <a:normAutofit fontScale="90000"/>
          </a:bodyPr>
          <a:lstStyle/>
          <a:p>
            <a:pPr algn="ctr"/>
            <a:r>
              <a:rPr lang="pt-BR" b="1" i="1" dirty="0"/>
              <a:t>Exemplo de trechos </a:t>
            </a:r>
            <a:r>
              <a:rPr lang="pt-BR" b="1" i="1" dirty="0" err="1"/>
              <a:t>wsdl</a:t>
            </a:r>
            <a:r>
              <a:rPr lang="pt-BR" b="1" i="1" dirty="0"/>
              <a:t>:</a:t>
            </a:r>
            <a:br>
              <a:rPr lang="pt-BR" b="1" i="1" dirty="0"/>
            </a:br>
            <a:r>
              <a:rPr lang="pt-BR" b="1" i="1" dirty="0"/>
              <a:t>métodos publicados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40910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1880" y="2358886"/>
            <a:ext cx="10616716" cy="3777622"/>
          </a:xfrm>
        </p:spPr>
        <p:txBody>
          <a:bodyPr>
            <a:noAutofit/>
          </a:bodyPr>
          <a:lstStyle/>
          <a:p>
            <a:r>
              <a:rPr lang="pt-BR" sz="2800" dirty="0"/>
              <a:t>O modelo de programação de aplicações usando tais tecnologias e protocolos normalmente é diferente do que estamos habituados</a:t>
            </a:r>
          </a:p>
          <a:p>
            <a:r>
              <a:rPr lang="pt-BR" sz="2800" dirty="0"/>
              <a:t>Aprendemos a escrever código incluindo chamadas de funções para executar uma tarefa e retornar algum valor</a:t>
            </a:r>
          </a:p>
          <a:p>
            <a:r>
              <a:rPr lang="pt-BR" sz="2800" dirty="0"/>
              <a:t>Assim, o código é executado local e sequencialmente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4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624110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PROBLEMÁTICA</a:t>
            </a:r>
            <a:endParaRPr lang="pt-BR" dirty="0"/>
          </a:p>
        </p:txBody>
      </p:sp>
      <p:sp>
        <p:nvSpPr>
          <p:cNvPr id="2" name="Down Arrow 1">
            <a:extLst>
              <a:ext uri="{FF2B5EF4-FFF2-40B4-BE49-F238E27FC236}">
                <a16:creationId xmlns:a16="http://schemas.microsoft.com/office/drawing/2014/main" id="{1F224862-B2BC-8340-9544-9197AC8190AA}"/>
              </a:ext>
            </a:extLst>
          </p:cNvPr>
          <p:cNvSpPr/>
          <p:nvPr/>
        </p:nvSpPr>
        <p:spPr>
          <a:xfrm>
            <a:off x="11257612" y="1849003"/>
            <a:ext cx="824459" cy="3942413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pt-BR" sz="2000" b="1" dirty="0"/>
              <a:t>Execução do Código</a:t>
            </a:r>
          </a:p>
        </p:txBody>
      </p:sp>
    </p:spTree>
    <p:extLst>
      <p:ext uri="{BB962C8B-B14F-4D97-AF65-F5344CB8AC3E}">
        <p14:creationId xmlns:p14="http://schemas.microsoft.com/office/powerpoint/2010/main" val="2118986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7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  <p:bldP spid="2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76185517-4F29-0E40-AA8A-5F2EE3196D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4901" y="2923935"/>
            <a:ext cx="9362364" cy="1164933"/>
          </a:xfrm>
        </p:spPr>
        <p:txBody>
          <a:bodyPr>
            <a:normAutofit fontScale="90000"/>
          </a:bodyPr>
          <a:lstStyle/>
          <a:p>
            <a:pPr algn="ctr"/>
            <a:r>
              <a:rPr lang="pt-BR" b="1" i="1" dirty="0"/>
              <a:t>prática</a:t>
            </a:r>
            <a:br>
              <a:rPr lang="pt-BR" b="1" i="1" dirty="0"/>
            </a:br>
            <a:r>
              <a:rPr lang="pt-BR" b="1" i="1" dirty="0"/>
              <a:t>Criando e consumindo ws </a:t>
            </a:r>
            <a:r>
              <a:rPr lang="pt-BR" b="1" i="1" dirty="0" err="1"/>
              <a:t>soap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3612515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33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9606" y="1852269"/>
            <a:ext cx="10785084" cy="3777622"/>
          </a:xfrm>
        </p:spPr>
        <p:txBody>
          <a:bodyPr>
            <a:noAutofit/>
          </a:bodyPr>
          <a:lstStyle/>
          <a:p>
            <a:r>
              <a:rPr lang="pt-BR" sz="3200" i="1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REpresentational</a:t>
            </a:r>
            <a:r>
              <a:rPr lang="pt-BR" sz="3200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</a:t>
            </a:r>
            <a:r>
              <a:rPr lang="pt-BR" sz="3200" i="1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State</a:t>
            </a:r>
            <a:r>
              <a:rPr lang="pt-BR" sz="3200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</a:t>
            </a:r>
            <a:r>
              <a:rPr lang="pt-BR" sz="3200" i="1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Transfer</a:t>
            </a:r>
            <a:r>
              <a:rPr lang="pt-BR" sz="3200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(REST</a:t>
            </a:r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): Transferência de Estado Representacional</a:t>
            </a:r>
          </a:p>
          <a:p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Não é um protocolo padronizado por nenhum órgão como W3C 🤔</a:t>
            </a:r>
          </a:p>
          <a:p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Não é nem mesmo um protocolo! 😳</a:t>
            </a:r>
          </a:p>
          <a:p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REST é um estilo de arquitetura de software para construção de serviços web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41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624110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i="1" dirty="0">
                <a:effectLst>
                  <a:outerShdw blurRad="2032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Web Services </a:t>
            </a:r>
            <a:r>
              <a:rPr lang="pt-BR" b="1" i="1" dirty="0" err="1">
                <a:effectLst>
                  <a:outerShdw blurRad="2032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RESt</a:t>
            </a:r>
            <a:endParaRPr lang="pt-BR" dirty="0">
              <a:effectLst>
                <a:outerShdw blurRad="203200" dist="38100" dir="2700000" algn="tl" rotWithShape="0">
                  <a:schemeClr val="bg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7A17EB6-5E05-C84C-9131-A40EA21E08B2}"/>
              </a:ext>
            </a:extLst>
          </p:cNvPr>
          <p:cNvSpPr txBox="1"/>
          <p:nvPr/>
        </p:nvSpPr>
        <p:spPr>
          <a:xfrm>
            <a:off x="3160090" y="6611779"/>
            <a:ext cx="637386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800" dirty="0"/>
              <a:t>Imagem: </a:t>
            </a:r>
            <a:r>
              <a:rPr lang="pt-BR" sz="800" dirty="0" err="1"/>
              <a:t>http</a:t>
            </a:r>
            <a:r>
              <a:rPr lang="pt-BR" sz="800" dirty="0"/>
              <a:t>://</a:t>
            </a:r>
            <a:r>
              <a:rPr lang="pt-BR" sz="800" dirty="0" err="1"/>
              <a:t>athsvic.org.au</a:t>
            </a:r>
            <a:r>
              <a:rPr lang="pt-BR" sz="800" dirty="0"/>
              <a:t>/2016/</a:t>
            </a:r>
            <a:r>
              <a:rPr lang="pt-BR" sz="800" dirty="0" err="1"/>
              <a:t>generalnews</a:t>
            </a:r>
            <a:r>
              <a:rPr lang="pt-BR" sz="800" dirty="0"/>
              <a:t>/</a:t>
            </a:r>
            <a:r>
              <a:rPr lang="pt-BR" sz="800" dirty="0" err="1"/>
              <a:t>frontpage</a:t>
            </a:r>
            <a:r>
              <a:rPr lang="pt-BR" sz="800" dirty="0"/>
              <a:t>/av-summer-handbook-20162017/</a:t>
            </a:r>
            <a:r>
              <a:rPr lang="pt-BR" sz="800" dirty="0" err="1"/>
              <a:t>attachment</a:t>
            </a:r>
            <a:r>
              <a:rPr lang="pt-BR" sz="800" dirty="0"/>
              <a:t>/beach-chair-4-2/</a:t>
            </a:r>
          </a:p>
        </p:txBody>
      </p:sp>
    </p:spTree>
    <p:extLst>
      <p:ext uri="{BB962C8B-B14F-4D97-AF65-F5344CB8AC3E}">
        <p14:creationId xmlns:p14="http://schemas.microsoft.com/office/powerpoint/2010/main" val="4166251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33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528" y="2898530"/>
            <a:ext cx="10785084" cy="3777622"/>
          </a:xfrm>
        </p:spPr>
        <p:txBody>
          <a:bodyPr>
            <a:noAutofit/>
          </a:bodyPr>
          <a:lstStyle/>
          <a:p>
            <a:r>
              <a:rPr lang="pt-BR" sz="3200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É uma forma simplificada de construir </a:t>
            </a:r>
            <a:r>
              <a:rPr lang="pt-BR" sz="3200" i="1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WSs</a:t>
            </a:r>
            <a:endParaRPr lang="pt-BR" sz="3200" i="1" dirty="0">
              <a:effectLst>
                <a:outerShdw dist="38100" dir="2700000" algn="tl" rotWithShape="0">
                  <a:schemeClr val="tx1">
                    <a:alpha val="40000"/>
                  </a:schemeClr>
                </a:outerShdw>
              </a:effectLst>
            </a:endParaRPr>
          </a:p>
          <a:p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Fornece um conjunto predefinido de operações </a:t>
            </a:r>
            <a:r>
              <a:rPr lang="pt-BR" sz="3200" i="1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Stateless</a:t>
            </a:r>
            <a:r>
              <a:rPr lang="pt-BR" sz="3200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(sem estado)</a:t>
            </a:r>
            <a:endParaRPr lang="pt-BR" sz="3200" dirty="0">
              <a:effectLst>
                <a:outerShdw dist="38100" dir="2700000" algn="tl" rotWithShape="0">
                  <a:schemeClr val="tx1">
                    <a:alpha val="40000"/>
                  </a:schemeClr>
                </a:outerShdw>
              </a:effectLst>
            </a:endParaRPr>
          </a:p>
          <a:p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Assim como SOAP, normalmente opera sobre HTTP</a:t>
            </a:r>
          </a:p>
          <a:p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Neste caso, as operações são os métodos (verbos) HTTP como POST, GET, PUT e DELETE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42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624110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i="1" dirty="0">
                <a:effectLst>
                  <a:outerShdw blurRad="2032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Web Services </a:t>
            </a:r>
            <a:r>
              <a:rPr lang="pt-BR" b="1" i="1" dirty="0" err="1">
                <a:effectLst>
                  <a:outerShdw blurRad="2032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RESt</a:t>
            </a:r>
            <a:endParaRPr lang="pt-BR" dirty="0">
              <a:effectLst>
                <a:outerShdw blurRad="203200" dist="38100" dir="2700000" algn="tl" rotWithShape="0">
                  <a:schemeClr val="bg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793839-F36D-734E-ABCE-15D9D6AAF072}"/>
              </a:ext>
            </a:extLst>
          </p:cNvPr>
          <p:cNvSpPr txBox="1"/>
          <p:nvPr/>
        </p:nvSpPr>
        <p:spPr>
          <a:xfrm>
            <a:off x="3160090" y="6611779"/>
            <a:ext cx="637386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800" dirty="0"/>
              <a:t>Imagem: </a:t>
            </a:r>
            <a:r>
              <a:rPr lang="pt-BR" sz="800" dirty="0" err="1"/>
              <a:t>http</a:t>
            </a:r>
            <a:r>
              <a:rPr lang="pt-BR" sz="800" dirty="0"/>
              <a:t>://</a:t>
            </a:r>
            <a:r>
              <a:rPr lang="pt-BR" sz="800" dirty="0" err="1"/>
              <a:t>athsvic.org.au</a:t>
            </a:r>
            <a:r>
              <a:rPr lang="pt-BR" sz="800" dirty="0"/>
              <a:t>/2016/</a:t>
            </a:r>
            <a:r>
              <a:rPr lang="pt-BR" sz="800" dirty="0" err="1"/>
              <a:t>generalnews</a:t>
            </a:r>
            <a:r>
              <a:rPr lang="pt-BR" sz="800" dirty="0"/>
              <a:t>/</a:t>
            </a:r>
            <a:r>
              <a:rPr lang="pt-BR" sz="800" dirty="0" err="1"/>
              <a:t>frontpage</a:t>
            </a:r>
            <a:r>
              <a:rPr lang="pt-BR" sz="800" dirty="0"/>
              <a:t>/av-summer-handbook-20162017/</a:t>
            </a:r>
            <a:r>
              <a:rPr lang="pt-BR" sz="800" dirty="0" err="1"/>
              <a:t>attachment</a:t>
            </a:r>
            <a:r>
              <a:rPr lang="pt-BR" sz="800" dirty="0"/>
              <a:t>/beach-chair-4-2/</a:t>
            </a:r>
          </a:p>
        </p:txBody>
      </p:sp>
    </p:spTree>
    <p:extLst>
      <p:ext uri="{BB962C8B-B14F-4D97-AF65-F5344CB8AC3E}">
        <p14:creationId xmlns:p14="http://schemas.microsoft.com/office/powerpoint/2010/main" val="3377004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33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529" y="1573745"/>
            <a:ext cx="10785084" cy="2138165"/>
          </a:xfrm>
        </p:spPr>
        <p:txBody>
          <a:bodyPr>
            <a:noAutofit/>
          </a:bodyPr>
          <a:lstStyle/>
          <a:p>
            <a:r>
              <a:rPr lang="pt-BR" sz="3200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Estes verbos fornecem operações CRUD: </a:t>
            </a:r>
            <a:r>
              <a:rPr lang="pt-BR" sz="3200" b="1" i="1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C</a:t>
            </a:r>
            <a:r>
              <a:rPr lang="pt-BR" sz="3200" i="1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reate</a:t>
            </a:r>
            <a:r>
              <a:rPr lang="pt-BR" sz="3200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, </a:t>
            </a:r>
            <a:r>
              <a:rPr lang="pt-BR" sz="3200" b="1" i="1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R</a:t>
            </a:r>
            <a:r>
              <a:rPr lang="pt-BR" sz="3200" i="1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ead</a:t>
            </a:r>
            <a:r>
              <a:rPr lang="pt-BR" sz="3200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, </a:t>
            </a:r>
            <a:r>
              <a:rPr lang="pt-BR" sz="3200" b="1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U</a:t>
            </a:r>
            <a:r>
              <a:rPr lang="pt-BR" sz="3200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pdate e </a:t>
            </a:r>
            <a:r>
              <a:rPr lang="pt-BR" sz="3200" b="1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D</a:t>
            </a:r>
            <a:r>
              <a:rPr lang="pt-BR" sz="3200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elete</a:t>
            </a:r>
            <a:endParaRPr lang="pt-BR" sz="3200" dirty="0">
              <a:effectLst>
                <a:outerShdw dist="38100" dir="2700000" algn="tl" rotWithShape="0">
                  <a:schemeClr val="tx1">
                    <a:alpha val="40000"/>
                  </a:schemeClr>
                </a:outerShdw>
              </a:effectLst>
            </a:endParaRPr>
          </a:p>
          <a:p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Tabela com relação entre verbos HTTP e operações CRUD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43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624110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i="1" dirty="0">
                <a:effectLst>
                  <a:outerShdw blurRad="2032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Web Services </a:t>
            </a:r>
            <a:r>
              <a:rPr lang="pt-BR" b="1" i="1" dirty="0" err="1">
                <a:effectLst>
                  <a:outerShdw blurRad="2032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RESt</a:t>
            </a:r>
            <a:endParaRPr lang="pt-BR" dirty="0">
              <a:effectLst>
                <a:outerShdw blurRad="203200" dist="38100" dir="2700000" algn="tl" rotWithShape="0">
                  <a:schemeClr val="bg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793839-F36D-734E-ABCE-15D9D6AAF072}"/>
              </a:ext>
            </a:extLst>
          </p:cNvPr>
          <p:cNvSpPr txBox="1"/>
          <p:nvPr/>
        </p:nvSpPr>
        <p:spPr>
          <a:xfrm>
            <a:off x="3160090" y="6611779"/>
            <a:ext cx="637386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800" dirty="0"/>
              <a:t>Imagem: </a:t>
            </a:r>
            <a:r>
              <a:rPr lang="pt-BR" sz="800" dirty="0" err="1"/>
              <a:t>http</a:t>
            </a:r>
            <a:r>
              <a:rPr lang="pt-BR" sz="800" dirty="0"/>
              <a:t>://</a:t>
            </a:r>
            <a:r>
              <a:rPr lang="pt-BR" sz="800" dirty="0" err="1"/>
              <a:t>athsvic.org.au</a:t>
            </a:r>
            <a:r>
              <a:rPr lang="pt-BR" sz="800" dirty="0"/>
              <a:t>/2016/</a:t>
            </a:r>
            <a:r>
              <a:rPr lang="pt-BR" sz="800" dirty="0" err="1"/>
              <a:t>generalnews</a:t>
            </a:r>
            <a:r>
              <a:rPr lang="pt-BR" sz="800" dirty="0"/>
              <a:t>/</a:t>
            </a:r>
            <a:r>
              <a:rPr lang="pt-BR" sz="800" dirty="0" err="1"/>
              <a:t>frontpage</a:t>
            </a:r>
            <a:r>
              <a:rPr lang="pt-BR" sz="800" dirty="0"/>
              <a:t>/av-summer-handbook-20162017/</a:t>
            </a:r>
            <a:r>
              <a:rPr lang="pt-BR" sz="800" dirty="0" err="1"/>
              <a:t>attachment</a:t>
            </a:r>
            <a:r>
              <a:rPr lang="pt-BR" sz="800" dirty="0"/>
              <a:t>/beach-chair-4-2/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84AE421B-4D4A-1A4A-BF0D-4259A5120E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3335424"/>
              </p:ext>
            </p:extLst>
          </p:nvPr>
        </p:nvGraphicFramePr>
        <p:xfrm>
          <a:off x="2048071" y="3711910"/>
          <a:ext cx="8128000" cy="259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1086222789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6692829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BR" sz="2800" dirty="0"/>
                        <a:t>Verbo (Método) HTTP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2800" dirty="0"/>
                        <a:t>Operação CRUD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1032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2800" dirty="0"/>
                        <a:t>POST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2800" b="1" dirty="0" err="1"/>
                        <a:t>C</a:t>
                      </a:r>
                      <a:r>
                        <a:rPr lang="pt-BR" sz="2800" dirty="0" err="1"/>
                        <a:t>reate</a:t>
                      </a:r>
                      <a:endParaRPr lang="pt-BR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02396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2800" dirty="0"/>
                        <a:t>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2800" b="1" dirty="0" err="1"/>
                        <a:t>R</a:t>
                      </a:r>
                      <a:r>
                        <a:rPr lang="pt-BR" sz="2800" dirty="0" err="1"/>
                        <a:t>ead</a:t>
                      </a:r>
                      <a:endParaRPr lang="pt-BR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03988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2800" dirty="0"/>
                        <a:t>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2800" b="1" dirty="0"/>
                        <a:t>U</a:t>
                      </a:r>
                      <a:r>
                        <a:rPr lang="pt-BR" sz="2800" dirty="0"/>
                        <a:t>pdate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75188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2800" dirty="0"/>
                        <a:t>DELETE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2800" b="1" dirty="0"/>
                        <a:t>D</a:t>
                      </a:r>
                      <a:r>
                        <a:rPr lang="pt-BR" sz="2800" dirty="0"/>
                        <a:t>elete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39918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38336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33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528" y="1789043"/>
            <a:ext cx="10785084" cy="4887109"/>
          </a:xfrm>
        </p:spPr>
        <p:txBody>
          <a:bodyPr>
            <a:noAutofit/>
          </a:bodyPr>
          <a:lstStyle/>
          <a:p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Mas </a:t>
            </a:r>
            <a:r>
              <a:rPr lang="pt-BR" sz="3200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peraí</a:t>
            </a:r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, o “</a:t>
            </a:r>
            <a:r>
              <a:rPr lang="pt-BR" sz="3200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S</a:t>
            </a:r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” de REST não significa “</a:t>
            </a:r>
            <a:r>
              <a:rPr lang="pt-BR" sz="3200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State</a:t>
            </a:r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” (Estado)? Como é que tais operações são </a:t>
            </a:r>
            <a:r>
              <a:rPr lang="pt-BR" sz="3200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Stateless</a:t>
            </a:r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(Sem Estado)? 🤔</a:t>
            </a:r>
          </a:p>
          <a:p>
            <a:r>
              <a:rPr lang="pt-BR" sz="3200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R</a:t>
            </a:r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: O servidor não guarda estado, mas o cliente sim. 😲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44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624110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i="1" dirty="0">
                <a:effectLst>
                  <a:outerShdw blurRad="2032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Web Services </a:t>
            </a:r>
            <a:r>
              <a:rPr lang="pt-BR" b="1" i="1" dirty="0" err="1">
                <a:effectLst>
                  <a:outerShdw blurRad="2032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RESt</a:t>
            </a:r>
            <a:endParaRPr lang="pt-BR" dirty="0">
              <a:effectLst>
                <a:outerShdw blurRad="203200" dist="38100" dir="2700000" algn="tl" rotWithShape="0">
                  <a:schemeClr val="bg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793839-F36D-734E-ABCE-15D9D6AAF072}"/>
              </a:ext>
            </a:extLst>
          </p:cNvPr>
          <p:cNvSpPr txBox="1"/>
          <p:nvPr/>
        </p:nvSpPr>
        <p:spPr>
          <a:xfrm>
            <a:off x="3160090" y="6611779"/>
            <a:ext cx="637386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800" dirty="0"/>
              <a:t>Imagem: </a:t>
            </a:r>
            <a:r>
              <a:rPr lang="pt-BR" sz="800" dirty="0" err="1"/>
              <a:t>http</a:t>
            </a:r>
            <a:r>
              <a:rPr lang="pt-BR" sz="800" dirty="0"/>
              <a:t>://</a:t>
            </a:r>
            <a:r>
              <a:rPr lang="pt-BR" sz="800" dirty="0" err="1"/>
              <a:t>athsvic.org.au</a:t>
            </a:r>
            <a:r>
              <a:rPr lang="pt-BR" sz="800" dirty="0"/>
              <a:t>/2016/</a:t>
            </a:r>
            <a:r>
              <a:rPr lang="pt-BR" sz="800" dirty="0" err="1"/>
              <a:t>generalnews</a:t>
            </a:r>
            <a:r>
              <a:rPr lang="pt-BR" sz="800" dirty="0"/>
              <a:t>/</a:t>
            </a:r>
            <a:r>
              <a:rPr lang="pt-BR" sz="800" dirty="0" err="1"/>
              <a:t>frontpage</a:t>
            </a:r>
            <a:r>
              <a:rPr lang="pt-BR" sz="800" dirty="0"/>
              <a:t>/av-summer-handbook-20162017/</a:t>
            </a:r>
            <a:r>
              <a:rPr lang="pt-BR" sz="800" dirty="0" err="1"/>
              <a:t>attachment</a:t>
            </a:r>
            <a:r>
              <a:rPr lang="pt-BR" sz="800" dirty="0"/>
              <a:t>/beach-chair-4-2/</a:t>
            </a:r>
          </a:p>
        </p:txBody>
      </p:sp>
    </p:spTree>
    <p:extLst>
      <p:ext uri="{BB962C8B-B14F-4D97-AF65-F5344CB8AC3E}">
        <p14:creationId xmlns:p14="http://schemas.microsoft.com/office/powerpoint/2010/main" val="2785931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33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528" y="1474253"/>
            <a:ext cx="10785084" cy="5137526"/>
          </a:xfrm>
        </p:spPr>
        <p:txBody>
          <a:bodyPr>
            <a:noAutofit/>
          </a:bodyPr>
          <a:lstStyle/>
          <a:p>
            <a:r>
              <a:rPr lang="pt-BR" sz="3200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Após enviar uma requisição com o código de um produto e receber os dados do mesmo, a </a:t>
            </a:r>
            <a:r>
              <a:rPr lang="pt-BR" sz="3200" i="1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app</a:t>
            </a:r>
            <a:r>
              <a:rPr lang="pt-BR" sz="3200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cliente pode guardar tais dados e até utilizá-los para fazer novas requisições</a:t>
            </a:r>
            <a:endParaRPr lang="pt-BR" sz="3200" dirty="0">
              <a:effectLst>
                <a:outerShdw dist="38100" dir="2700000" algn="tl" rotWithShape="0">
                  <a:schemeClr val="tx1">
                    <a:alpha val="40000"/>
                  </a:schemeClr>
                </a:outerShdw>
              </a:effectLst>
            </a:endParaRPr>
          </a:p>
          <a:p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Por exemplo, os dados do produto podem ser atualizados na </a:t>
            </a:r>
            <a:r>
              <a:rPr lang="pt-BR" sz="3200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app</a:t>
            </a:r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e serem enviados salvá-los no servidor</a:t>
            </a:r>
          </a:p>
          <a:p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Com isto, cada URL requisitada dá acesso a um novo estado de um determinado recurso (como um produto) que é acessado pelas </a:t>
            </a:r>
            <a:r>
              <a:rPr lang="pt-BR" sz="3200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apps</a:t>
            </a:r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clientes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45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624110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i="1" dirty="0">
                <a:effectLst>
                  <a:outerShdw blurRad="2032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Web Services </a:t>
            </a:r>
            <a:r>
              <a:rPr lang="pt-BR" b="1" i="1" dirty="0" err="1">
                <a:effectLst>
                  <a:outerShdw blurRad="2032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RESt</a:t>
            </a:r>
            <a:endParaRPr lang="pt-BR" dirty="0">
              <a:effectLst>
                <a:outerShdw blurRad="203200" dist="38100" dir="2700000" algn="tl" rotWithShape="0">
                  <a:schemeClr val="bg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793839-F36D-734E-ABCE-15D9D6AAF072}"/>
              </a:ext>
            </a:extLst>
          </p:cNvPr>
          <p:cNvSpPr txBox="1"/>
          <p:nvPr/>
        </p:nvSpPr>
        <p:spPr>
          <a:xfrm>
            <a:off x="3160090" y="6611779"/>
            <a:ext cx="637386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800" dirty="0"/>
              <a:t>Imagem: </a:t>
            </a:r>
            <a:r>
              <a:rPr lang="pt-BR" sz="800" dirty="0" err="1"/>
              <a:t>http</a:t>
            </a:r>
            <a:r>
              <a:rPr lang="pt-BR" sz="800" dirty="0"/>
              <a:t>://</a:t>
            </a:r>
            <a:r>
              <a:rPr lang="pt-BR" sz="800" dirty="0" err="1"/>
              <a:t>athsvic.org.au</a:t>
            </a:r>
            <a:r>
              <a:rPr lang="pt-BR" sz="800" dirty="0"/>
              <a:t>/2016/</a:t>
            </a:r>
            <a:r>
              <a:rPr lang="pt-BR" sz="800" dirty="0" err="1"/>
              <a:t>generalnews</a:t>
            </a:r>
            <a:r>
              <a:rPr lang="pt-BR" sz="800" dirty="0"/>
              <a:t>/</a:t>
            </a:r>
            <a:r>
              <a:rPr lang="pt-BR" sz="800" dirty="0" err="1"/>
              <a:t>frontpage</a:t>
            </a:r>
            <a:r>
              <a:rPr lang="pt-BR" sz="800" dirty="0"/>
              <a:t>/av-summer-handbook-20162017/</a:t>
            </a:r>
            <a:r>
              <a:rPr lang="pt-BR" sz="800" dirty="0" err="1"/>
              <a:t>attachment</a:t>
            </a:r>
            <a:r>
              <a:rPr lang="pt-BR" sz="800" dirty="0"/>
              <a:t>/beach-chair-4-2/</a:t>
            </a:r>
          </a:p>
        </p:txBody>
      </p:sp>
    </p:spTree>
    <p:extLst>
      <p:ext uri="{BB962C8B-B14F-4D97-AF65-F5344CB8AC3E}">
        <p14:creationId xmlns:p14="http://schemas.microsoft.com/office/powerpoint/2010/main" val="1044269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33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528" y="1474253"/>
            <a:ext cx="10785084" cy="5137526"/>
          </a:xfrm>
        </p:spPr>
        <p:txBody>
          <a:bodyPr>
            <a:noAutofit/>
          </a:bodyPr>
          <a:lstStyle/>
          <a:p>
            <a:r>
              <a:rPr lang="pt-BR" sz="3200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Ao enviar o código do produto para acessar seus dados, o produto estará em um estado de leitura (</a:t>
            </a:r>
            <a:r>
              <a:rPr lang="pt-BR" sz="3200" i="1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Read</a:t>
            </a:r>
            <a:r>
              <a:rPr lang="pt-BR" sz="3200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)</a:t>
            </a:r>
            <a:endParaRPr lang="pt-BR" sz="3200" dirty="0">
              <a:effectLst>
                <a:outerShdw dist="38100" dir="2700000" algn="tl" rotWithShape="0">
                  <a:schemeClr val="tx1">
                    <a:alpha val="40000"/>
                  </a:schemeClr>
                </a:outerShdw>
              </a:effectLst>
            </a:endParaRPr>
          </a:p>
          <a:p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Quando a </a:t>
            </a:r>
            <a:r>
              <a:rPr lang="pt-BR" sz="3200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app</a:t>
            </a:r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cliente altera tal produto e o envia pro servidor, tal produto estará em um estado de alteração (Update)</a:t>
            </a:r>
          </a:p>
          <a:p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Com isto, transferimos de um estado do recurso (produto) para outro, acessando diferentes </a:t>
            </a:r>
            <a:r>
              <a:rPr lang="pt-BR" sz="3200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URLs</a:t>
            </a:r>
            <a:endParaRPr lang="pt-BR" sz="3200" dirty="0">
              <a:effectLst>
                <a:outerShdw dist="38100" dir="2700000" algn="tl" rotWithShape="0">
                  <a:schemeClr val="tx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46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624110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i="1" dirty="0">
                <a:effectLst>
                  <a:outerShdw blurRad="2032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Web Services </a:t>
            </a:r>
            <a:r>
              <a:rPr lang="pt-BR" b="1" i="1" dirty="0" err="1">
                <a:effectLst>
                  <a:outerShdw blurRad="2032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RESt</a:t>
            </a:r>
            <a:endParaRPr lang="pt-BR" dirty="0">
              <a:effectLst>
                <a:outerShdw blurRad="203200" dist="38100" dir="2700000" algn="tl" rotWithShape="0">
                  <a:schemeClr val="bg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793839-F36D-734E-ABCE-15D9D6AAF072}"/>
              </a:ext>
            </a:extLst>
          </p:cNvPr>
          <p:cNvSpPr txBox="1"/>
          <p:nvPr/>
        </p:nvSpPr>
        <p:spPr>
          <a:xfrm>
            <a:off x="3160090" y="6611779"/>
            <a:ext cx="637386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800" dirty="0"/>
              <a:t>Imagem: </a:t>
            </a:r>
            <a:r>
              <a:rPr lang="pt-BR" sz="800" dirty="0" err="1"/>
              <a:t>http</a:t>
            </a:r>
            <a:r>
              <a:rPr lang="pt-BR" sz="800" dirty="0"/>
              <a:t>://</a:t>
            </a:r>
            <a:r>
              <a:rPr lang="pt-BR" sz="800" dirty="0" err="1"/>
              <a:t>athsvic.org.au</a:t>
            </a:r>
            <a:r>
              <a:rPr lang="pt-BR" sz="800" dirty="0"/>
              <a:t>/2016/</a:t>
            </a:r>
            <a:r>
              <a:rPr lang="pt-BR" sz="800" dirty="0" err="1"/>
              <a:t>generalnews</a:t>
            </a:r>
            <a:r>
              <a:rPr lang="pt-BR" sz="800" dirty="0"/>
              <a:t>/</a:t>
            </a:r>
            <a:r>
              <a:rPr lang="pt-BR" sz="800" dirty="0" err="1"/>
              <a:t>frontpage</a:t>
            </a:r>
            <a:r>
              <a:rPr lang="pt-BR" sz="800" dirty="0"/>
              <a:t>/av-summer-handbook-20162017/</a:t>
            </a:r>
            <a:r>
              <a:rPr lang="pt-BR" sz="800" dirty="0" err="1"/>
              <a:t>attachment</a:t>
            </a:r>
            <a:r>
              <a:rPr lang="pt-BR" sz="800" dirty="0"/>
              <a:t>/beach-chair-4-2/</a:t>
            </a:r>
          </a:p>
        </p:txBody>
      </p:sp>
    </p:spTree>
    <p:extLst>
      <p:ext uri="{BB962C8B-B14F-4D97-AF65-F5344CB8AC3E}">
        <p14:creationId xmlns:p14="http://schemas.microsoft.com/office/powerpoint/2010/main" val="2226901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33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9606" y="1732348"/>
            <a:ext cx="10785084" cy="4744652"/>
          </a:xfrm>
        </p:spPr>
        <p:txBody>
          <a:bodyPr>
            <a:noAutofit/>
          </a:bodyPr>
          <a:lstStyle/>
          <a:p>
            <a:r>
              <a:rPr lang="pt-BR" sz="3200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Serviços Web REST são conhecidos como </a:t>
            </a:r>
            <a:r>
              <a:rPr lang="pt-BR" sz="3200" i="1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RESTful</a:t>
            </a:r>
            <a:r>
              <a:rPr lang="pt-BR" sz="3200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Web Services</a:t>
            </a:r>
          </a:p>
          <a:p>
            <a:pPr marL="0" indent="0" algn="ctr">
              <a:buNone/>
            </a:pPr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Curiosidade: “</a:t>
            </a:r>
            <a:r>
              <a:rPr lang="pt-BR" sz="3200" i="1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ful</a:t>
            </a:r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” é um sufixo da língua inglesa usado para transformar substantivos em adjetivos, como </a:t>
            </a:r>
            <a:r>
              <a:rPr lang="pt-BR" sz="3200" i="1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hope</a:t>
            </a:r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(esperança) em </a:t>
            </a:r>
            <a:r>
              <a:rPr lang="pt-BR" sz="3200" i="1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hopeful</a:t>
            </a:r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(esperançoso). Logo, </a:t>
            </a:r>
            <a:r>
              <a:rPr lang="pt-BR" sz="3200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RESTful</a:t>
            </a:r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é uma qualidade atribuída a este tipo de serviço web.</a:t>
            </a:r>
          </a:p>
          <a:p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Requisições REST normalmente retornam dados em formato JSON, mas qualquer outro formato é válido, como XML, YAML, HTML, imagens, áudio, vídeo, </a:t>
            </a:r>
            <a:r>
              <a:rPr lang="pt-BR" sz="3200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etc</a:t>
            </a:r>
            <a:endParaRPr lang="pt-BR" sz="3200" dirty="0">
              <a:effectLst>
                <a:outerShdw dist="38100" dir="2700000" algn="tl" rotWithShape="0">
                  <a:schemeClr val="tx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47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624110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i="1" dirty="0">
                <a:effectLst>
                  <a:outerShdw blurRad="2032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Web Services </a:t>
            </a:r>
            <a:r>
              <a:rPr lang="pt-BR" b="1" i="1" dirty="0" err="1">
                <a:effectLst>
                  <a:outerShdw blurRad="2032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RESt</a:t>
            </a:r>
            <a:endParaRPr lang="pt-BR" dirty="0">
              <a:effectLst>
                <a:outerShdw blurRad="203200" dist="38100" dir="2700000" algn="tl" rotWithShape="0">
                  <a:schemeClr val="bg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7A17EB6-5E05-C84C-9131-A40EA21E08B2}"/>
              </a:ext>
            </a:extLst>
          </p:cNvPr>
          <p:cNvSpPr txBox="1"/>
          <p:nvPr/>
        </p:nvSpPr>
        <p:spPr>
          <a:xfrm>
            <a:off x="3160090" y="6611779"/>
            <a:ext cx="637386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800" dirty="0"/>
              <a:t>Imagem: </a:t>
            </a:r>
            <a:r>
              <a:rPr lang="pt-BR" sz="800" dirty="0" err="1"/>
              <a:t>http</a:t>
            </a:r>
            <a:r>
              <a:rPr lang="pt-BR" sz="800" dirty="0"/>
              <a:t>://</a:t>
            </a:r>
            <a:r>
              <a:rPr lang="pt-BR" sz="800" dirty="0" err="1"/>
              <a:t>athsvic.org.au</a:t>
            </a:r>
            <a:r>
              <a:rPr lang="pt-BR" sz="800" dirty="0"/>
              <a:t>/2016/</a:t>
            </a:r>
            <a:r>
              <a:rPr lang="pt-BR" sz="800" dirty="0" err="1"/>
              <a:t>generalnews</a:t>
            </a:r>
            <a:r>
              <a:rPr lang="pt-BR" sz="800" dirty="0"/>
              <a:t>/</a:t>
            </a:r>
            <a:r>
              <a:rPr lang="pt-BR" sz="800" dirty="0" err="1"/>
              <a:t>frontpage</a:t>
            </a:r>
            <a:r>
              <a:rPr lang="pt-BR" sz="800" dirty="0"/>
              <a:t>/av-summer-handbook-20162017/</a:t>
            </a:r>
            <a:r>
              <a:rPr lang="pt-BR" sz="800" dirty="0" err="1"/>
              <a:t>attachment</a:t>
            </a:r>
            <a:r>
              <a:rPr lang="pt-BR" sz="800" dirty="0"/>
              <a:t>/beach-chair-4-2/</a:t>
            </a:r>
          </a:p>
        </p:txBody>
      </p:sp>
    </p:spTree>
    <p:extLst>
      <p:ext uri="{BB962C8B-B14F-4D97-AF65-F5344CB8AC3E}">
        <p14:creationId xmlns:p14="http://schemas.microsoft.com/office/powerpoint/2010/main" val="2544047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33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9548" y="1049087"/>
            <a:ext cx="10815065" cy="4617193"/>
          </a:xfrm>
        </p:spPr>
        <p:txBody>
          <a:bodyPr>
            <a:noAutofit/>
          </a:bodyPr>
          <a:lstStyle/>
          <a:p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Com SOAP, o desenvolvedor define as operações (métodos) que serão publicadas pelo WS</a:t>
            </a:r>
          </a:p>
          <a:p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Assim, não há limite de operações que podem ser criadas com SOAP</a:t>
            </a:r>
          </a:p>
          <a:p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Mas a limitação do REST não é uma desvantagem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48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9517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i="1" dirty="0">
                <a:effectLst>
                  <a:outerShdw blurRad="2032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Web Services </a:t>
            </a:r>
            <a:r>
              <a:rPr lang="pt-BR" b="1" i="1" dirty="0" err="1">
                <a:effectLst>
                  <a:outerShdw blurRad="2032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RESt</a:t>
            </a:r>
            <a:endParaRPr lang="pt-BR" dirty="0">
              <a:effectLst>
                <a:outerShdw blurRad="203200" dist="38100" dir="2700000" algn="tl" rotWithShape="0">
                  <a:schemeClr val="bg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793839-F36D-734E-ABCE-15D9D6AAF072}"/>
              </a:ext>
            </a:extLst>
          </p:cNvPr>
          <p:cNvSpPr txBox="1"/>
          <p:nvPr/>
        </p:nvSpPr>
        <p:spPr>
          <a:xfrm>
            <a:off x="3160090" y="6611779"/>
            <a:ext cx="637386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800" dirty="0"/>
              <a:t>Imagem: </a:t>
            </a:r>
            <a:r>
              <a:rPr lang="pt-BR" sz="800" dirty="0" err="1"/>
              <a:t>http</a:t>
            </a:r>
            <a:r>
              <a:rPr lang="pt-BR" sz="800" dirty="0"/>
              <a:t>://</a:t>
            </a:r>
            <a:r>
              <a:rPr lang="pt-BR" sz="800" dirty="0" err="1"/>
              <a:t>athsvic.org.au</a:t>
            </a:r>
            <a:r>
              <a:rPr lang="pt-BR" sz="800" dirty="0"/>
              <a:t>/2016/</a:t>
            </a:r>
            <a:r>
              <a:rPr lang="pt-BR" sz="800" dirty="0" err="1"/>
              <a:t>generalnews</a:t>
            </a:r>
            <a:r>
              <a:rPr lang="pt-BR" sz="800" dirty="0"/>
              <a:t>/</a:t>
            </a:r>
            <a:r>
              <a:rPr lang="pt-BR" sz="800" dirty="0" err="1"/>
              <a:t>frontpage</a:t>
            </a:r>
            <a:r>
              <a:rPr lang="pt-BR" sz="800" dirty="0"/>
              <a:t>/av-summer-handbook-20162017/</a:t>
            </a:r>
            <a:r>
              <a:rPr lang="pt-BR" sz="800" dirty="0" err="1"/>
              <a:t>attachment</a:t>
            </a:r>
            <a:r>
              <a:rPr lang="pt-BR" sz="800" dirty="0"/>
              <a:t>/beach-chair-4-2/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C12527B-B6E6-DF49-A525-D6DEDDC46F43}"/>
              </a:ext>
            </a:extLst>
          </p:cNvPr>
          <p:cNvGrpSpPr/>
          <p:nvPr/>
        </p:nvGrpSpPr>
        <p:grpSpPr>
          <a:xfrm>
            <a:off x="9742066" y="3612631"/>
            <a:ext cx="2312545" cy="3170536"/>
            <a:chOff x="9697096" y="3777521"/>
            <a:chExt cx="2312545" cy="3170536"/>
          </a:xfrm>
        </p:grpSpPr>
        <p:pic>
          <p:nvPicPr>
            <p:cNvPr id="8" name="Picture 7" descr="Ao infinito e além">
              <a:extLst>
                <a:ext uri="{FF2B5EF4-FFF2-40B4-BE49-F238E27FC236}">
                  <a16:creationId xmlns:a16="http://schemas.microsoft.com/office/drawing/2014/main" id="{FA4F4C29-0BEF-3749-A24E-5A042792DC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697096" y="4796852"/>
              <a:ext cx="2312545" cy="2151205"/>
            </a:xfrm>
            <a:prstGeom prst="rect">
              <a:avLst/>
            </a:prstGeom>
          </p:spPr>
        </p:pic>
        <p:sp>
          <p:nvSpPr>
            <p:cNvPr id="10" name="Rounded Rectangular Callout 9">
              <a:extLst>
                <a:ext uri="{FF2B5EF4-FFF2-40B4-BE49-F238E27FC236}">
                  <a16:creationId xmlns:a16="http://schemas.microsoft.com/office/drawing/2014/main" id="{18E881D3-59A0-5147-9880-4B5E3AB14B60}"/>
                </a:ext>
              </a:extLst>
            </p:cNvPr>
            <p:cNvSpPr/>
            <p:nvPr/>
          </p:nvSpPr>
          <p:spPr>
            <a:xfrm>
              <a:off x="9697096" y="3777521"/>
              <a:ext cx="2084882" cy="1019331"/>
            </a:xfrm>
            <a:prstGeom prst="wedgeRoundRectCallout">
              <a:avLst/>
            </a:prstGeom>
            <a:solidFill>
              <a:schemeClr val="accent5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b="1" dirty="0">
                  <a:solidFill>
                    <a:schemeClr val="bg1"/>
                  </a:solidFill>
                </a:rPr>
                <a:t>Ao infinito e além!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53133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33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9548" y="1049087"/>
            <a:ext cx="10815065" cy="4617193"/>
          </a:xfrm>
        </p:spPr>
        <p:txBody>
          <a:bodyPr>
            <a:noAutofit/>
          </a:bodyPr>
          <a:lstStyle/>
          <a:p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Com SOAP podemos ter um web </a:t>
            </a:r>
            <a:r>
              <a:rPr lang="pt-BR" sz="3200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service</a:t>
            </a:r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</a:t>
            </a:r>
            <a:r>
              <a:rPr lang="pt-BR" sz="3200" i="1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ProdutoWS</a:t>
            </a:r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com métodos como </a:t>
            </a:r>
            <a:r>
              <a:rPr lang="pt-BR" sz="3200" i="1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getById</a:t>
            </a:r>
            <a:r>
              <a:rPr lang="pt-BR" sz="3200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(</a:t>
            </a:r>
            <a:r>
              <a:rPr lang="pt-BR" sz="3200" i="1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int</a:t>
            </a:r>
            <a:r>
              <a:rPr lang="pt-BR" sz="3200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id), remove(Produto </a:t>
            </a:r>
            <a:r>
              <a:rPr lang="pt-BR" sz="3200" i="1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p</a:t>
            </a:r>
            <a:r>
              <a:rPr lang="pt-BR" sz="3200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) </a:t>
            </a:r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ou</a:t>
            </a:r>
            <a:r>
              <a:rPr lang="pt-BR" sz="3200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</a:t>
            </a:r>
            <a:r>
              <a:rPr lang="pt-BR" sz="3200" i="1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add</a:t>
            </a:r>
            <a:r>
              <a:rPr lang="pt-BR" sz="3200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(Produto </a:t>
            </a:r>
            <a:r>
              <a:rPr lang="pt-BR" sz="3200" i="1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p</a:t>
            </a:r>
            <a:r>
              <a:rPr lang="pt-BR" sz="3200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)</a:t>
            </a:r>
          </a:p>
          <a:p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Com REST não teremos métodos com estes nomes que desejamos</a:t>
            </a:r>
          </a:p>
          <a:p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Usaremos os verbos HTTP, por meio de uma URL específica, para definir estes mesmos métodos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49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9517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i="1" dirty="0">
                <a:effectLst>
                  <a:outerShdw blurRad="2032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Web Services </a:t>
            </a:r>
            <a:r>
              <a:rPr lang="pt-BR" b="1" i="1" dirty="0" err="1">
                <a:effectLst>
                  <a:outerShdw blurRad="2032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RESt</a:t>
            </a:r>
            <a:endParaRPr lang="pt-BR" dirty="0">
              <a:effectLst>
                <a:outerShdw blurRad="203200" dist="38100" dir="2700000" algn="tl" rotWithShape="0">
                  <a:schemeClr val="bg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793839-F36D-734E-ABCE-15D9D6AAF072}"/>
              </a:ext>
            </a:extLst>
          </p:cNvPr>
          <p:cNvSpPr txBox="1"/>
          <p:nvPr/>
        </p:nvSpPr>
        <p:spPr>
          <a:xfrm>
            <a:off x="3160090" y="6611779"/>
            <a:ext cx="637386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800" dirty="0"/>
              <a:t>Imagem: </a:t>
            </a:r>
            <a:r>
              <a:rPr lang="pt-BR" sz="800" dirty="0" err="1"/>
              <a:t>http</a:t>
            </a:r>
            <a:r>
              <a:rPr lang="pt-BR" sz="800" dirty="0"/>
              <a:t>://</a:t>
            </a:r>
            <a:r>
              <a:rPr lang="pt-BR" sz="800" dirty="0" err="1"/>
              <a:t>athsvic.org.au</a:t>
            </a:r>
            <a:r>
              <a:rPr lang="pt-BR" sz="800" dirty="0"/>
              <a:t>/2016/</a:t>
            </a:r>
            <a:r>
              <a:rPr lang="pt-BR" sz="800" dirty="0" err="1"/>
              <a:t>generalnews</a:t>
            </a:r>
            <a:r>
              <a:rPr lang="pt-BR" sz="800" dirty="0"/>
              <a:t>/</a:t>
            </a:r>
            <a:r>
              <a:rPr lang="pt-BR" sz="800" dirty="0" err="1"/>
              <a:t>frontpage</a:t>
            </a:r>
            <a:r>
              <a:rPr lang="pt-BR" sz="800" dirty="0"/>
              <a:t>/av-summer-handbook-20162017/</a:t>
            </a:r>
            <a:r>
              <a:rPr lang="pt-BR" sz="800" dirty="0" err="1"/>
              <a:t>attachment</a:t>
            </a:r>
            <a:r>
              <a:rPr lang="pt-BR" sz="800" dirty="0"/>
              <a:t>/beach-chair-4-2/</a:t>
            </a:r>
          </a:p>
        </p:txBody>
      </p:sp>
    </p:spTree>
    <p:extLst>
      <p:ext uri="{BB962C8B-B14F-4D97-AF65-F5344CB8AC3E}">
        <p14:creationId xmlns:p14="http://schemas.microsoft.com/office/powerpoint/2010/main" val="2205107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806" y="1840977"/>
            <a:ext cx="7334590" cy="4639336"/>
          </a:xfrm>
        </p:spPr>
        <p:txBody>
          <a:bodyPr>
            <a:noAutofit/>
          </a:bodyPr>
          <a:lstStyle/>
          <a:p>
            <a:r>
              <a:rPr lang="pt-BR" sz="2800" dirty="0"/>
              <a:t>Em sistemas distribuídas existe troca de mensagens entre as aplicações</a:t>
            </a:r>
          </a:p>
          <a:p>
            <a:r>
              <a:rPr lang="pt-BR" sz="2800" dirty="0"/>
              <a:t>Assim, a execução do código nem sempre é sequencial: determinadas funções podem ser executadas de forma assíncrona</a:t>
            </a:r>
          </a:p>
          <a:p>
            <a:r>
              <a:rPr lang="pt-BR" sz="2800" dirty="0"/>
              <a:t>Assíncrona indica que tais funções são chamadas apenas quando um determinado evento ocorrer (como o recebimento de uma mensagem)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5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624110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PROBLEMÁTICA</a:t>
            </a:r>
            <a:endParaRPr lang="pt-BR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1001010-EADF-374F-B605-F2138BDA4147}"/>
              </a:ext>
            </a:extLst>
          </p:cNvPr>
          <p:cNvGrpSpPr/>
          <p:nvPr/>
        </p:nvGrpSpPr>
        <p:grpSpPr>
          <a:xfrm>
            <a:off x="8062495" y="4241693"/>
            <a:ext cx="4144210" cy="2017003"/>
            <a:chOff x="4079243" y="3375708"/>
            <a:chExt cx="4144210" cy="2017003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697B7622-5DFE-8C4F-9168-E80358B3DA16}"/>
                </a:ext>
              </a:extLst>
            </p:cNvPr>
            <p:cNvSpPr/>
            <p:nvPr/>
          </p:nvSpPr>
          <p:spPr>
            <a:xfrm>
              <a:off x="4079243" y="3376941"/>
              <a:ext cx="1240517" cy="31633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b="1" cap="none" spc="0" dirty="0" err="1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Cliente</a:t>
              </a:r>
              <a:endParaRPr lang="en-US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0A48537-D94D-B64D-8AB1-19EFBDF52799}"/>
                </a:ext>
              </a:extLst>
            </p:cNvPr>
            <p:cNvSpPr/>
            <p:nvPr/>
          </p:nvSpPr>
          <p:spPr>
            <a:xfrm>
              <a:off x="6761541" y="3375708"/>
              <a:ext cx="1461912" cy="31633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b="1" cap="none" spc="0" dirty="0" err="1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Servidor</a:t>
              </a:r>
              <a:endParaRPr lang="en-US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011B2E2D-6507-D343-A6A9-533862B234C7}"/>
                </a:ext>
              </a:extLst>
            </p:cNvPr>
            <p:cNvGrpSpPr/>
            <p:nvPr/>
          </p:nvGrpSpPr>
          <p:grpSpPr>
            <a:xfrm>
              <a:off x="4629207" y="3760200"/>
              <a:ext cx="2933585" cy="1632511"/>
              <a:chOff x="4629207" y="3760200"/>
              <a:chExt cx="2933585" cy="1632511"/>
            </a:xfrm>
          </p:grpSpPr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C265676B-6528-4B41-B204-765007F1FD6A}"/>
                  </a:ext>
                </a:extLst>
              </p:cNvPr>
              <p:cNvSpPr/>
              <p:nvPr/>
            </p:nvSpPr>
            <p:spPr>
              <a:xfrm>
                <a:off x="4629207" y="3760200"/>
                <a:ext cx="140590" cy="163251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3DDC4D2B-AD7B-C541-98B9-423B3A13D1B2}"/>
                  </a:ext>
                </a:extLst>
              </p:cNvPr>
              <p:cNvSpPr/>
              <p:nvPr/>
            </p:nvSpPr>
            <p:spPr>
              <a:xfrm>
                <a:off x="7422202" y="3760200"/>
                <a:ext cx="140590" cy="163251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rtlCol="0" anchor="ctr"/>
              <a:lstStyle/>
              <a:p>
                <a:pPr algn="ctr"/>
                <a:endParaRPr lang="pt-BR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7C12E616-EE55-384D-AF4F-0E28536FFD9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05896" y="3923450"/>
                <a:ext cx="2586994" cy="0"/>
              </a:xfrm>
              <a:prstGeom prst="straightConnector1">
                <a:avLst/>
              </a:prstGeom>
              <a:ln w="66675">
                <a:solidFill>
                  <a:schemeClr val="tx1"/>
                </a:solidFill>
                <a:tailEnd type="triangle" w="sm" len="sm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4AA95E0F-94A9-0940-A6F2-27A17542E4D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05896" y="4116896"/>
                <a:ext cx="2586994" cy="0"/>
              </a:xfrm>
              <a:prstGeom prst="straightConnector1">
                <a:avLst/>
              </a:prstGeom>
              <a:ln w="66675">
                <a:solidFill>
                  <a:schemeClr val="tx1"/>
                </a:solidFill>
                <a:headEnd type="triangle" w="sm" len="sm"/>
                <a:tailEnd type="none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Arrow Connector 34">
                <a:extLst>
                  <a:ext uri="{FF2B5EF4-FFF2-40B4-BE49-F238E27FC236}">
                    <a16:creationId xmlns:a16="http://schemas.microsoft.com/office/drawing/2014/main" id="{4A2699D8-64D6-544B-8BE1-15F22C12F34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05896" y="4714163"/>
                <a:ext cx="2586994" cy="0"/>
              </a:xfrm>
              <a:prstGeom prst="straightConnector1">
                <a:avLst/>
              </a:prstGeom>
              <a:ln w="66675">
                <a:solidFill>
                  <a:schemeClr val="tx1"/>
                </a:solidFill>
                <a:tailEnd type="triangle" w="sm" len="sm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Arrow Connector 35">
                <a:extLst>
                  <a:ext uri="{FF2B5EF4-FFF2-40B4-BE49-F238E27FC236}">
                    <a16:creationId xmlns:a16="http://schemas.microsoft.com/office/drawing/2014/main" id="{E55F4C83-44C8-7745-8D45-B954EDA1267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05896" y="5295951"/>
                <a:ext cx="2586994" cy="0"/>
              </a:xfrm>
              <a:prstGeom prst="straightConnector1">
                <a:avLst/>
              </a:prstGeom>
              <a:ln w="66675">
                <a:solidFill>
                  <a:schemeClr val="tx1"/>
                </a:solidFill>
                <a:headEnd type="triangle" w="sm" len="sm"/>
                <a:tailEnd type="none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290478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33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9548" y="918461"/>
            <a:ext cx="10815065" cy="2413641"/>
          </a:xfrm>
        </p:spPr>
        <p:txBody>
          <a:bodyPr>
            <a:noAutofit/>
          </a:bodyPr>
          <a:lstStyle/>
          <a:p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Usando uma linguagem OO como Java teríamos uma classe </a:t>
            </a:r>
            <a:r>
              <a:rPr lang="pt-BR" sz="3200" i="1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ProdutoWS</a:t>
            </a:r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com aqueles métodos </a:t>
            </a:r>
          </a:p>
          <a:p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Com REST fazemos a mesma coisa, apenas acessando </a:t>
            </a:r>
            <a:r>
              <a:rPr lang="pt-BR" sz="3200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URLs</a:t>
            </a:r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específicas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50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9517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i="1" dirty="0">
                <a:effectLst>
                  <a:outerShdw blurRad="2032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Web Services </a:t>
            </a:r>
            <a:r>
              <a:rPr lang="pt-BR" b="1" i="1" dirty="0" err="1">
                <a:effectLst>
                  <a:outerShdw blurRad="2032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RESt</a:t>
            </a:r>
            <a:endParaRPr lang="pt-BR" dirty="0">
              <a:effectLst>
                <a:outerShdw blurRad="203200" dist="38100" dir="2700000" algn="tl" rotWithShape="0">
                  <a:schemeClr val="bg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793839-F36D-734E-ABCE-15D9D6AAF072}"/>
              </a:ext>
            </a:extLst>
          </p:cNvPr>
          <p:cNvSpPr txBox="1"/>
          <p:nvPr/>
        </p:nvSpPr>
        <p:spPr>
          <a:xfrm>
            <a:off x="3160090" y="6611779"/>
            <a:ext cx="637386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800" dirty="0"/>
              <a:t>Imagem: </a:t>
            </a:r>
            <a:r>
              <a:rPr lang="pt-BR" sz="800" dirty="0" err="1"/>
              <a:t>http</a:t>
            </a:r>
            <a:r>
              <a:rPr lang="pt-BR" sz="800" dirty="0"/>
              <a:t>://</a:t>
            </a:r>
            <a:r>
              <a:rPr lang="pt-BR" sz="800" dirty="0" err="1"/>
              <a:t>athsvic.org.au</a:t>
            </a:r>
            <a:r>
              <a:rPr lang="pt-BR" sz="800" dirty="0"/>
              <a:t>/2016/</a:t>
            </a:r>
            <a:r>
              <a:rPr lang="pt-BR" sz="800" dirty="0" err="1"/>
              <a:t>generalnews</a:t>
            </a:r>
            <a:r>
              <a:rPr lang="pt-BR" sz="800" dirty="0"/>
              <a:t>/</a:t>
            </a:r>
            <a:r>
              <a:rPr lang="pt-BR" sz="800" dirty="0" err="1"/>
              <a:t>frontpage</a:t>
            </a:r>
            <a:r>
              <a:rPr lang="pt-BR" sz="800" dirty="0"/>
              <a:t>/av-summer-handbook-20162017/</a:t>
            </a:r>
            <a:r>
              <a:rPr lang="pt-BR" sz="800" dirty="0" err="1"/>
              <a:t>attachment</a:t>
            </a:r>
            <a:r>
              <a:rPr lang="pt-BR" sz="800" dirty="0"/>
              <a:t>/beach-chair-4-2/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45C77C1-026B-DE4D-8907-F25C9516C4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7278022"/>
              </p:ext>
            </p:extLst>
          </p:nvPr>
        </p:nvGraphicFramePr>
        <p:xfrm>
          <a:off x="224853" y="2992299"/>
          <a:ext cx="11782270" cy="3291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51488">
                  <a:extLst>
                    <a:ext uri="{9D8B030D-6E8A-4147-A177-3AD203B41FA5}">
                      <a16:colId xmlns:a16="http://schemas.microsoft.com/office/drawing/2014/main" val="724699246"/>
                    </a:ext>
                  </a:extLst>
                </a:gridCol>
                <a:gridCol w="6430782">
                  <a:extLst>
                    <a:ext uri="{9D8B030D-6E8A-4147-A177-3AD203B41FA5}">
                      <a16:colId xmlns:a16="http://schemas.microsoft.com/office/drawing/2014/main" val="23227872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BR" sz="2400" dirty="0"/>
                        <a:t>SOAP: métodos definidos em uma classe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2400" dirty="0"/>
                        <a:t>REST: envio de requisições para </a:t>
                      </a:r>
                      <a:r>
                        <a:rPr lang="pt-BR" sz="2400" dirty="0" err="1"/>
                        <a:t>URLs</a:t>
                      </a:r>
                      <a:r>
                        <a:rPr lang="pt-BR" sz="2400" dirty="0"/>
                        <a:t> específicas, usando os métodos padrão do HTTP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20124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2400" dirty="0" err="1"/>
                        <a:t>ProdutoWS.getById</a:t>
                      </a:r>
                      <a:r>
                        <a:rPr lang="pt-BR" sz="2400" dirty="0"/>
                        <a:t>(</a:t>
                      </a:r>
                      <a:r>
                        <a:rPr lang="pt-BR" sz="2400" dirty="0" err="1"/>
                        <a:t>int</a:t>
                      </a:r>
                      <a:r>
                        <a:rPr lang="pt-BR" sz="2400" dirty="0"/>
                        <a:t> id)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2400" dirty="0"/>
                        <a:t>GET </a:t>
                      </a:r>
                      <a:r>
                        <a:rPr lang="pt-BR" sz="2400" dirty="0" err="1"/>
                        <a:t>http</a:t>
                      </a:r>
                      <a:r>
                        <a:rPr lang="pt-BR" sz="2400" dirty="0"/>
                        <a:t>://</a:t>
                      </a:r>
                      <a:r>
                        <a:rPr lang="pt-BR" sz="2400" dirty="0" err="1"/>
                        <a:t>dominio</a:t>
                      </a:r>
                      <a:r>
                        <a:rPr lang="pt-BR" sz="2400" dirty="0"/>
                        <a:t>/produto/id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66158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400" dirty="0" err="1"/>
                        <a:t>ProdutoWS.remove</a:t>
                      </a:r>
                      <a:r>
                        <a:rPr lang="pt-BR" sz="2400" dirty="0"/>
                        <a:t>(Produto </a:t>
                      </a:r>
                      <a:r>
                        <a:rPr lang="pt-BR" sz="2400" dirty="0" err="1"/>
                        <a:t>p</a:t>
                      </a:r>
                      <a:r>
                        <a:rPr lang="pt-BR" sz="2400" dirty="0"/>
                        <a:t>) ou</a:t>
                      </a:r>
                      <a:br>
                        <a:rPr lang="pt-BR" sz="2400" dirty="0"/>
                      </a:br>
                      <a:r>
                        <a:rPr lang="pt-BR" sz="2400" dirty="0" err="1"/>
                        <a:t>ProdutoWS.remove</a:t>
                      </a:r>
                      <a:r>
                        <a:rPr lang="pt-BR" sz="2400" dirty="0"/>
                        <a:t>(</a:t>
                      </a:r>
                      <a:r>
                        <a:rPr lang="pt-BR" sz="2400" dirty="0" err="1"/>
                        <a:t>int</a:t>
                      </a:r>
                      <a:r>
                        <a:rPr lang="pt-BR" sz="2400" dirty="0"/>
                        <a:t> id)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400" dirty="0"/>
                        <a:t>DELETE </a:t>
                      </a:r>
                      <a:r>
                        <a:rPr lang="pt-BR" sz="2400" dirty="0" err="1"/>
                        <a:t>http</a:t>
                      </a:r>
                      <a:r>
                        <a:rPr lang="pt-BR" sz="2400" dirty="0"/>
                        <a:t>://</a:t>
                      </a:r>
                      <a:r>
                        <a:rPr lang="pt-BR" sz="2400" dirty="0" err="1"/>
                        <a:t>dominio</a:t>
                      </a:r>
                      <a:r>
                        <a:rPr lang="pt-BR" sz="2400" dirty="0"/>
                        <a:t>/produto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400" dirty="0"/>
                        <a:t>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04131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2400" dirty="0" err="1"/>
                        <a:t>ProdutoWS.add</a:t>
                      </a:r>
                      <a:r>
                        <a:rPr lang="pt-BR" sz="2400" dirty="0"/>
                        <a:t>(Produto </a:t>
                      </a:r>
                      <a:r>
                        <a:rPr lang="pt-BR" sz="2400" dirty="0" err="1"/>
                        <a:t>p</a:t>
                      </a:r>
                      <a:r>
                        <a:rPr lang="pt-BR" sz="24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400" dirty="0"/>
                        <a:t>POST http://dominio/produto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400" dirty="0"/>
                        <a:t>Produto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10943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71704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33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236" y="99457"/>
            <a:ext cx="11269277" cy="1164933"/>
          </a:xfrm>
        </p:spPr>
        <p:txBody>
          <a:bodyPr>
            <a:normAutofit fontScale="90000"/>
          </a:bodyPr>
          <a:lstStyle/>
          <a:p>
            <a:pPr algn="ctr"/>
            <a:r>
              <a:rPr lang="pt-BR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Lembram do serviço SOAP de consulta de endereço dos correios?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DF7732-F5A1-2842-AB62-2DD4770DF319}"/>
              </a:ext>
            </a:extLst>
          </p:cNvPr>
          <p:cNvSpPr txBox="1"/>
          <p:nvPr/>
        </p:nvSpPr>
        <p:spPr>
          <a:xfrm>
            <a:off x="385236" y="1612942"/>
            <a:ext cx="11531943" cy="4893647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POST https://</a:t>
            </a:r>
            <a:r>
              <a:rPr lang="en-US" sz="2400" dirty="0" err="1"/>
              <a:t>apps.correios.com.br</a:t>
            </a:r>
            <a:r>
              <a:rPr lang="en-US" sz="2400" dirty="0"/>
              <a:t>/....../</a:t>
            </a:r>
            <a:r>
              <a:rPr lang="en-US" sz="2400" dirty="0" err="1"/>
              <a:t>AtendeCliente</a:t>
            </a:r>
            <a:r>
              <a:rPr lang="en-US" sz="2400" dirty="0"/>
              <a:t> HTTP/1.1</a:t>
            </a:r>
          </a:p>
          <a:p>
            <a:r>
              <a:rPr lang="en-US" sz="2400" dirty="0"/>
              <a:t>Content-Type: text/</a:t>
            </a:r>
            <a:r>
              <a:rPr lang="en-US" sz="2400" dirty="0" err="1"/>
              <a:t>xml;charset</a:t>
            </a:r>
            <a:r>
              <a:rPr lang="en-US" sz="2400" dirty="0"/>
              <a:t>=UTF-8</a:t>
            </a:r>
          </a:p>
          <a:p>
            <a:r>
              <a:rPr lang="en-US" sz="2400" dirty="0"/>
              <a:t>Content-Length: 300</a:t>
            </a:r>
          </a:p>
          <a:p>
            <a:r>
              <a:rPr lang="en-US" sz="2400" dirty="0"/>
              <a:t>Host: </a:t>
            </a:r>
            <a:r>
              <a:rPr lang="en-US" sz="2400" dirty="0" err="1"/>
              <a:t>apps.correios.com.br</a:t>
            </a:r>
            <a:endParaRPr lang="en-US" sz="2400" dirty="0"/>
          </a:p>
          <a:p>
            <a:r>
              <a:rPr lang="en-US" sz="2400" dirty="0"/>
              <a:t>Connection: Keep-Alive</a:t>
            </a:r>
          </a:p>
          <a:p>
            <a:r>
              <a:rPr lang="en-US" sz="1200" dirty="0"/>
              <a:t>  </a:t>
            </a:r>
          </a:p>
          <a:p>
            <a:r>
              <a:rPr lang="en-US" sz="2400" dirty="0"/>
              <a:t>&lt;</a:t>
            </a:r>
            <a:r>
              <a:rPr lang="en-US" sz="2400" dirty="0" err="1"/>
              <a:t>soapenv:Envelope</a:t>
            </a:r>
            <a:r>
              <a:rPr lang="en-US" sz="2400" dirty="0"/>
              <a:t>&gt;</a:t>
            </a:r>
          </a:p>
          <a:p>
            <a:r>
              <a:rPr lang="en-US" sz="2400" dirty="0"/>
              <a:t>&lt;</a:t>
            </a:r>
            <a:r>
              <a:rPr lang="en-US" sz="2400" dirty="0" err="1"/>
              <a:t>soapenv:Body</a:t>
            </a:r>
            <a:r>
              <a:rPr lang="en-US" sz="2400" dirty="0"/>
              <a:t>&gt;</a:t>
            </a:r>
          </a:p>
          <a:p>
            <a:r>
              <a:rPr lang="en-US" sz="2400" dirty="0"/>
              <a:t>      </a:t>
            </a:r>
            <a:r>
              <a:rPr lang="en-US" sz="2400" dirty="0">
                <a:solidFill>
                  <a:schemeClr val="accent6"/>
                </a:solidFill>
              </a:rPr>
              <a:t>&lt;</a:t>
            </a:r>
            <a:r>
              <a:rPr lang="en-US" sz="2400" dirty="0" err="1">
                <a:solidFill>
                  <a:schemeClr val="accent6"/>
                </a:solidFill>
              </a:rPr>
              <a:t>consultaCEP</a:t>
            </a:r>
            <a:r>
              <a:rPr lang="en-US" sz="2400" dirty="0">
                <a:solidFill>
                  <a:schemeClr val="accent6"/>
                </a:solidFill>
              </a:rPr>
              <a:t>&gt;</a:t>
            </a:r>
          </a:p>
          <a:p>
            <a:r>
              <a:rPr lang="en-US" sz="2400" dirty="0"/>
              <a:t>         </a:t>
            </a:r>
            <a:r>
              <a:rPr lang="en-US" sz="2400" dirty="0">
                <a:solidFill>
                  <a:schemeClr val="accent6"/>
                </a:solidFill>
              </a:rPr>
              <a:t>&lt;cep&gt;</a:t>
            </a:r>
            <a:r>
              <a:rPr lang="en-US" sz="2400" b="1" dirty="0"/>
              <a:t>77.021-090</a:t>
            </a:r>
            <a:r>
              <a:rPr lang="en-US" sz="2400" dirty="0">
                <a:solidFill>
                  <a:schemeClr val="accent6"/>
                </a:solidFill>
              </a:rPr>
              <a:t>&lt;/cep&gt;</a:t>
            </a:r>
          </a:p>
          <a:p>
            <a:r>
              <a:rPr lang="en-US" sz="2400" dirty="0"/>
              <a:t>      </a:t>
            </a:r>
            <a:r>
              <a:rPr lang="en-US" sz="2400" dirty="0">
                <a:solidFill>
                  <a:schemeClr val="accent6"/>
                </a:solidFill>
              </a:rPr>
              <a:t>&lt;/</a:t>
            </a:r>
            <a:r>
              <a:rPr lang="en-US" sz="2400" dirty="0" err="1">
                <a:solidFill>
                  <a:schemeClr val="accent6"/>
                </a:solidFill>
              </a:rPr>
              <a:t>consultaCEP</a:t>
            </a:r>
            <a:r>
              <a:rPr lang="en-US" sz="2400" dirty="0">
                <a:solidFill>
                  <a:schemeClr val="accent6"/>
                </a:solidFill>
              </a:rPr>
              <a:t>&gt;</a:t>
            </a:r>
          </a:p>
          <a:p>
            <a:r>
              <a:rPr lang="en-US" sz="2400" dirty="0"/>
              <a:t>   &lt;/</a:t>
            </a:r>
            <a:r>
              <a:rPr lang="en-US" sz="2400" dirty="0" err="1"/>
              <a:t>soapenv:Body</a:t>
            </a:r>
            <a:r>
              <a:rPr lang="en-US" sz="2400" dirty="0"/>
              <a:t>&gt;</a:t>
            </a:r>
          </a:p>
          <a:p>
            <a:r>
              <a:rPr lang="en-US" sz="2400" dirty="0"/>
              <a:t>&lt;/</a:t>
            </a:r>
            <a:r>
              <a:rPr lang="en-US" sz="2400" dirty="0" err="1"/>
              <a:t>soapenv:Envelope</a:t>
            </a:r>
            <a:r>
              <a:rPr lang="en-US" sz="2400" dirty="0"/>
              <a:t>&gt;</a:t>
            </a:r>
            <a:endParaRPr lang="pt-BR" sz="2400" i="1" dirty="0"/>
          </a:p>
        </p:txBody>
      </p:sp>
    </p:spTree>
    <p:extLst>
      <p:ext uri="{BB962C8B-B14F-4D97-AF65-F5344CB8AC3E}">
        <p14:creationId xmlns:p14="http://schemas.microsoft.com/office/powerpoint/2010/main" val="369555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33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236" y="99457"/>
            <a:ext cx="11269277" cy="1164933"/>
          </a:xfrm>
        </p:spPr>
        <p:txBody>
          <a:bodyPr>
            <a:normAutofit/>
          </a:bodyPr>
          <a:lstStyle/>
          <a:p>
            <a:pPr algn="ctr"/>
            <a:r>
              <a:rPr lang="pt-BR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E Se fosse </a:t>
            </a:r>
            <a:r>
              <a:rPr lang="pt-BR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rest</a:t>
            </a:r>
            <a:r>
              <a:rPr lang="pt-BR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DF7732-F5A1-2842-AB62-2DD4770DF319}"/>
              </a:ext>
            </a:extLst>
          </p:cNvPr>
          <p:cNvSpPr txBox="1"/>
          <p:nvPr/>
        </p:nvSpPr>
        <p:spPr>
          <a:xfrm>
            <a:off x="385236" y="2287499"/>
            <a:ext cx="11531943" cy="1200329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https://</a:t>
            </a:r>
            <a:r>
              <a:rPr lang="en-US" sz="2400" dirty="0" err="1"/>
              <a:t>apps.correios.com.br</a:t>
            </a:r>
            <a:r>
              <a:rPr lang="en-US" sz="2400" dirty="0"/>
              <a:t>/....../</a:t>
            </a:r>
            <a:r>
              <a:rPr lang="en-US" sz="2400" dirty="0" err="1"/>
              <a:t>AtendeCliente?cep</a:t>
            </a:r>
            <a:r>
              <a:rPr lang="en-US" sz="2400" dirty="0"/>
              <a:t>=</a:t>
            </a:r>
            <a:r>
              <a:rPr lang="en-US" sz="2400" b="1" dirty="0"/>
              <a:t>77.021-090</a:t>
            </a:r>
          </a:p>
          <a:p>
            <a:pPr algn="ctr"/>
            <a:r>
              <a:rPr lang="en-US" sz="2400" dirty="0" err="1"/>
              <a:t>ou</a:t>
            </a:r>
            <a:endParaRPr lang="en-US" sz="2400" dirty="0"/>
          </a:p>
          <a:p>
            <a:pPr algn="ctr"/>
            <a:r>
              <a:rPr lang="en-US" sz="2400" dirty="0"/>
              <a:t>https://</a:t>
            </a:r>
            <a:r>
              <a:rPr lang="en-US" sz="2400" dirty="0" err="1"/>
              <a:t>apps.correios.com.br</a:t>
            </a:r>
            <a:r>
              <a:rPr lang="en-US" sz="2400" dirty="0"/>
              <a:t>/....../</a:t>
            </a:r>
            <a:r>
              <a:rPr lang="en-US" sz="2400" dirty="0" err="1"/>
              <a:t>AtendeCliente</a:t>
            </a:r>
            <a:r>
              <a:rPr lang="en-US" sz="2400" dirty="0"/>
              <a:t>/cep/</a:t>
            </a:r>
            <a:r>
              <a:rPr lang="en-US" sz="2400" b="1" dirty="0"/>
              <a:t>77.021-090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3970FEE-D0AA-284F-9A70-523E24B2CB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9548" y="4077325"/>
            <a:ext cx="10815065" cy="1588955"/>
          </a:xfrm>
        </p:spPr>
        <p:txBody>
          <a:bodyPr>
            <a:noAutofit/>
          </a:bodyPr>
          <a:lstStyle/>
          <a:p>
            <a:pPr algn="just"/>
            <a:r>
              <a:rPr lang="en-US" sz="3200" dirty="0" err="1"/>
              <a:t>Nestes</a:t>
            </a:r>
            <a:r>
              <a:rPr lang="en-US" sz="3200" dirty="0"/>
              <a:t> </a:t>
            </a:r>
            <a:r>
              <a:rPr lang="en-US" sz="3200" dirty="0" err="1"/>
              <a:t>exemplos</a:t>
            </a:r>
            <a:r>
              <a:rPr lang="en-US" sz="3200" dirty="0"/>
              <a:t> </a:t>
            </a:r>
            <a:r>
              <a:rPr lang="en-US" sz="3200" dirty="0" err="1"/>
              <a:t>estamos</a:t>
            </a:r>
            <a:r>
              <a:rPr lang="en-US" sz="3200" dirty="0"/>
              <a:t> </a:t>
            </a:r>
            <a:r>
              <a:rPr lang="en-US" sz="3200" dirty="0" err="1"/>
              <a:t>apenas</a:t>
            </a:r>
            <a:r>
              <a:rPr lang="en-US" sz="3200" dirty="0"/>
              <a:t> </a:t>
            </a:r>
            <a:r>
              <a:rPr lang="en-US" sz="3200" dirty="0" err="1"/>
              <a:t>enviando</a:t>
            </a:r>
            <a:r>
              <a:rPr lang="en-US" sz="3200" dirty="0"/>
              <a:t> </a:t>
            </a:r>
            <a:r>
              <a:rPr lang="en-US" sz="3200" dirty="0" err="1"/>
              <a:t>uma</a:t>
            </a:r>
            <a:r>
              <a:rPr lang="en-US" sz="3200" dirty="0"/>
              <a:t> </a:t>
            </a:r>
            <a:r>
              <a:rPr lang="en-US" sz="3200" dirty="0" err="1"/>
              <a:t>requisição</a:t>
            </a:r>
            <a:r>
              <a:rPr lang="en-US" sz="3200" dirty="0"/>
              <a:t> HTTP GET para </a:t>
            </a:r>
            <a:r>
              <a:rPr lang="en-US" sz="3200" dirty="0" err="1"/>
              <a:t>uma</a:t>
            </a:r>
            <a:r>
              <a:rPr lang="en-US" sz="3200" dirty="0"/>
              <a:t> </a:t>
            </a:r>
            <a:r>
              <a:rPr lang="en-US" sz="3200" dirty="0" err="1"/>
              <a:t>determinada</a:t>
            </a:r>
            <a:r>
              <a:rPr lang="en-US" sz="3200" dirty="0"/>
              <a:t> URL, </a:t>
            </a:r>
            <a:r>
              <a:rPr lang="en-US" sz="3200" dirty="0" err="1"/>
              <a:t>passando</a:t>
            </a:r>
            <a:r>
              <a:rPr lang="en-US" sz="3200" dirty="0"/>
              <a:t> o CEP </a:t>
            </a:r>
            <a:r>
              <a:rPr lang="en-US" sz="3200" dirty="0" err="1"/>
              <a:t>como</a:t>
            </a:r>
            <a:r>
              <a:rPr lang="en-US" sz="3200" dirty="0"/>
              <a:t> </a:t>
            </a:r>
            <a:r>
              <a:rPr lang="en-US" sz="3200" dirty="0" err="1"/>
              <a:t>parâmetro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29383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5" grpId="1" uiExpand="1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33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9606" y="1597438"/>
            <a:ext cx="10785084" cy="5125652"/>
          </a:xfrm>
        </p:spPr>
        <p:txBody>
          <a:bodyPr>
            <a:noAutofit/>
          </a:bodyPr>
          <a:lstStyle/>
          <a:p>
            <a:r>
              <a:rPr lang="pt-BR" sz="3200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No caso do SOAP, é usado somente POST pra enviar requisições. Os dados enviados com SOAP normalmente são grandes e há restrições no envio por GET.</a:t>
            </a:r>
          </a:p>
          <a:p>
            <a:r>
              <a:rPr lang="pt-BR" sz="3200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O SOAP não define as operações permitidas por meio dos verbos HTTP</a:t>
            </a:r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. Ele define suas próprias operações por nomes como </a:t>
            </a:r>
            <a:r>
              <a:rPr lang="pt-BR" sz="3200" i="1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getProduto</a:t>
            </a:r>
            <a:r>
              <a:rPr lang="pt-BR" sz="3200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()</a:t>
            </a:r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, </a:t>
            </a:r>
            <a:r>
              <a:rPr lang="pt-BR" sz="3200" i="1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addProduto</a:t>
            </a:r>
            <a:r>
              <a:rPr lang="pt-BR" sz="3200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()</a:t>
            </a:r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, </a:t>
            </a:r>
            <a:r>
              <a:rPr lang="pt-BR" sz="3200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etc</a:t>
            </a:r>
            <a:endParaRPr lang="pt-BR" sz="3200" dirty="0">
              <a:effectLst>
                <a:outerShdw dist="38100" dir="2700000" algn="tl" rotWithShape="0">
                  <a:schemeClr val="tx1">
                    <a:alpha val="40000"/>
                  </a:schemeClr>
                </a:outerShdw>
              </a:effectLst>
            </a:endParaRPr>
          </a:p>
          <a:p>
            <a:r>
              <a:rPr lang="pt-BR" sz="3200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Com REST, os verbos HTTP é que definem as operações que possivelmente estarão disponíveis para as </a:t>
            </a:r>
            <a:r>
              <a:rPr lang="pt-BR" sz="3200" i="1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apps</a:t>
            </a:r>
            <a:r>
              <a:rPr lang="pt-BR" sz="3200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clientes.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53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624110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i="1" dirty="0">
                <a:effectLst>
                  <a:outerShdw blurRad="2032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SOAP </a:t>
            </a:r>
            <a:r>
              <a:rPr lang="pt-BR" b="1" i="1" dirty="0" err="1">
                <a:effectLst>
                  <a:outerShdw blurRad="2032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x</a:t>
            </a:r>
            <a:r>
              <a:rPr lang="pt-BR" b="1" i="1" dirty="0">
                <a:effectLst>
                  <a:outerShdw blurRad="2032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 </a:t>
            </a:r>
            <a:r>
              <a:rPr lang="pt-BR" b="1" i="1" dirty="0" err="1">
                <a:effectLst>
                  <a:outerShdw blurRad="2032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RESt</a:t>
            </a:r>
            <a:endParaRPr lang="pt-BR" dirty="0">
              <a:effectLst>
                <a:outerShdw blurRad="203200" dist="38100" dir="2700000" algn="tl" rotWithShape="0">
                  <a:schemeClr val="bg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22105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33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9606" y="1117752"/>
            <a:ext cx="10785084" cy="5359247"/>
          </a:xfrm>
        </p:spPr>
        <p:txBody>
          <a:bodyPr>
            <a:noAutofit/>
          </a:bodyPr>
          <a:lstStyle/>
          <a:p>
            <a:r>
              <a:rPr lang="pt-BR" sz="3200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Digo possivelmente, pois mesmo existindo o verbo HTTP DELETE, não significa necessariamente que um serviço REST disponibilizará uma operação para excluir um produto. Isto fica a cargo do desenvolvedor</a:t>
            </a:r>
          </a:p>
          <a:p>
            <a:r>
              <a:rPr lang="pt-BR" sz="3200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Com REST, espera-se que operações CRUD sejam realizadas por meio dos respectivos verbos HTTP, como já mostrado</a:t>
            </a:r>
          </a:p>
          <a:p>
            <a:r>
              <a:rPr lang="pt-BR" sz="3200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Inclusive é uma péssima prática, por exemplo, adicionar um produto usando uma requisição GET no lugar de POST.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54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9520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i="1" dirty="0">
                <a:effectLst>
                  <a:outerShdw blurRad="2032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SOAP </a:t>
            </a:r>
            <a:r>
              <a:rPr lang="pt-BR" b="1" i="1" dirty="0" err="1">
                <a:effectLst>
                  <a:outerShdw blurRad="2032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x</a:t>
            </a:r>
            <a:r>
              <a:rPr lang="pt-BR" b="1" i="1" dirty="0">
                <a:effectLst>
                  <a:outerShdw blurRad="2032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 </a:t>
            </a:r>
            <a:r>
              <a:rPr lang="pt-BR" b="1" i="1" dirty="0" err="1">
                <a:effectLst>
                  <a:outerShdw blurRad="2032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RESt</a:t>
            </a:r>
            <a:endParaRPr lang="pt-BR" dirty="0">
              <a:effectLst>
                <a:outerShdw blurRad="203200" dist="38100" dir="2700000" algn="tl" rotWithShape="0">
                  <a:schemeClr val="bg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7A17EB6-5E05-C84C-9131-A40EA21E08B2}"/>
              </a:ext>
            </a:extLst>
          </p:cNvPr>
          <p:cNvSpPr txBox="1"/>
          <p:nvPr/>
        </p:nvSpPr>
        <p:spPr>
          <a:xfrm>
            <a:off x="3160090" y="6611779"/>
            <a:ext cx="637386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800" dirty="0"/>
              <a:t>Imagem: </a:t>
            </a:r>
            <a:r>
              <a:rPr lang="pt-BR" sz="800" dirty="0" err="1"/>
              <a:t>http</a:t>
            </a:r>
            <a:r>
              <a:rPr lang="pt-BR" sz="800" dirty="0"/>
              <a:t>://</a:t>
            </a:r>
            <a:r>
              <a:rPr lang="pt-BR" sz="800" dirty="0" err="1"/>
              <a:t>athsvic.org.au</a:t>
            </a:r>
            <a:r>
              <a:rPr lang="pt-BR" sz="800" dirty="0"/>
              <a:t>/2016/</a:t>
            </a:r>
            <a:r>
              <a:rPr lang="pt-BR" sz="800" dirty="0" err="1"/>
              <a:t>generalnews</a:t>
            </a:r>
            <a:r>
              <a:rPr lang="pt-BR" sz="800" dirty="0"/>
              <a:t>/</a:t>
            </a:r>
            <a:r>
              <a:rPr lang="pt-BR" sz="800" dirty="0" err="1"/>
              <a:t>frontpage</a:t>
            </a:r>
            <a:r>
              <a:rPr lang="pt-BR" sz="800" dirty="0"/>
              <a:t>/av-summer-handbook-20162017/</a:t>
            </a:r>
            <a:r>
              <a:rPr lang="pt-BR" sz="800" dirty="0" err="1"/>
              <a:t>attachment</a:t>
            </a:r>
            <a:r>
              <a:rPr lang="pt-BR" sz="800" dirty="0"/>
              <a:t>/beach-chair-4-2/</a:t>
            </a:r>
          </a:p>
        </p:txBody>
      </p:sp>
    </p:spTree>
    <p:extLst>
      <p:ext uri="{BB962C8B-B14F-4D97-AF65-F5344CB8AC3E}">
        <p14:creationId xmlns:p14="http://schemas.microsoft.com/office/powerpoint/2010/main" val="1095128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33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9548" y="2023447"/>
            <a:ext cx="10815065" cy="2413641"/>
          </a:xfrm>
        </p:spPr>
        <p:txBody>
          <a:bodyPr>
            <a:noAutofit/>
          </a:bodyPr>
          <a:lstStyle/>
          <a:p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É que REST significa “descanso” em inglês 🤓</a:t>
            </a:r>
          </a:p>
          <a:p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Inclusive bibliotecas como </a:t>
            </a:r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  <a:hlinkClick r:id="rId3"/>
              </a:rPr>
              <a:t>RESTEasy</a:t>
            </a:r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e </a:t>
            </a:r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  <a:hlinkClick r:id="rId4"/>
              </a:rPr>
              <a:t>REST in Peace</a:t>
            </a:r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fazem trocadilho com o nome 🤣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55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129437"/>
            <a:ext cx="9530038" cy="1164933"/>
          </a:xfrm>
        </p:spPr>
        <p:txBody>
          <a:bodyPr>
            <a:normAutofit fontScale="90000"/>
          </a:bodyPr>
          <a:lstStyle/>
          <a:p>
            <a:pPr algn="ctr"/>
            <a:r>
              <a:rPr lang="pt-BR" b="1" i="1" dirty="0">
                <a:effectLst>
                  <a:outerShdw blurRad="2032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Por fim: o que raios essa imagem de fundo tem a ver com </a:t>
            </a:r>
            <a:r>
              <a:rPr lang="pt-BR" b="1" i="1" dirty="0" err="1">
                <a:effectLst>
                  <a:outerShdw blurRad="2032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rest</a:t>
            </a:r>
            <a:r>
              <a:rPr lang="pt-BR" b="1" i="1" dirty="0">
                <a:effectLst>
                  <a:outerShdw blurRad="2032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?</a:t>
            </a:r>
            <a:endParaRPr lang="pt-BR" dirty="0">
              <a:effectLst>
                <a:outerShdw blurRad="203200" dist="38100" dir="2700000" algn="tl" rotWithShape="0">
                  <a:schemeClr val="bg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793839-F36D-734E-ABCE-15D9D6AAF072}"/>
              </a:ext>
            </a:extLst>
          </p:cNvPr>
          <p:cNvSpPr txBox="1"/>
          <p:nvPr/>
        </p:nvSpPr>
        <p:spPr>
          <a:xfrm>
            <a:off x="3160090" y="6611779"/>
            <a:ext cx="637386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800" dirty="0"/>
              <a:t>Imagem: </a:t>
            </a:r>
            <a:r>
              <a:rPr lang="pt-BR" sz="800" dirty="0" err="1"/>
              <a:t>http</a:t>
            </a:r>
            <a:r>
              <a:rPr lang="pt-BR" sz="800" dirty="0"/>
              <a:t>://</a:t>
            </a:r>
            <a:r>
              <a:rPr lang="pt-BR" sz="800" dirty="0" err="1"/>
              <a:t>athsvic.org.au</a:t>
            </a:r>
            <a:r>
              <a:rPr lang="pt-BR" sz="800" dirty="0"/>
              <a:t>/2016/</a:t>
            </a:r>
            <a:r>
              <a:rPr lang="pt-BR" sz="800" dirty="0" err="1"/>
              <a:t>generalnews</a:t>
            </a:r>
            <a:r>
              <a:rPr lang="pt-BR" sz="800" dirty="0"/>
              <a:t>/</a:t>
            </a:r>
            <a:r>
              <a:rPr lang="pt-BR" sz="800" dirty="0" err="1"/>
              <a:t>frontpage</a:t>
            </a:r>
            <a:r>
              <a:rPr lang="pt-BR" sz="800" dirty="0"/>
              <a:t>/av-summer-handbook-20162017/</a:t>
            </a:r>
            <a:r>
              <a:rPr lang="pt-BR" sz="800" dirty="0" err="1"/>
              <a:t>attachment</a:t>
            </a:r>
            <a:r>
              <a:rPr lang="pt-BR" sz="800" dirty="0"/>
              <a:t>/beach-chair-4-2/</a:t>
            </a:r>
          </a:p>
        </p:txBody>
      </p:sp>
      <p:pic>
        <p:nvPicPr>
          <p:cNvPr id="8" name="Picture 7" descr="Biblioteca RESTEasy">
            <a:extLst>
              <a:ext uri="{FF2B5EF4-FFF2-40B4-BE49-F238E27FC236}">
                <a16:creationId xmlns:a16="http://schemas.microsoft.com/office/drawing/2014/main" id="{59FF3BB7-9EBC-0943-9582-46AFC0380F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7020" y="4251140"/>
            <a:ext cx="2577534" cy="1830049"/>
          </a:xfrm>
          <a:prstGeom prst="rect">
            <a:avLst/>
          </a:prstGeom>
        </p:spPr>
      </p:pic>
      <p:pic>
        <p:nvPicPr>
          <p:cNvPr id="10" name="Picture 9" descr="Biblioteca REST in Peace">
            <a:extLst>
              <a:ext uri="{FF2B5EF4-FFF2-40B4-BE49-F238E27FC236}">
                <a16:creationId xmlns:a16="http://schemas.microsoft.com/office/drawing/2014/main" id="{9B80CC0E-3172-204C-80A1-9C7127BBA4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50813" y="4251140"/>
            <a:ext cx="2941187" cy="1892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378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1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805" y="1840977"/>
            <a:ext cx="10996611" cy="2169310"/>
          </a:xfrm>
        </p:spPr>
        <p:txBody>
          <a:bodyPr>
            <a:normAutofit/>
          </a:bodyPr>
          <a:lstStyle/>
          <a:p>
            <a:r>
              <a:rPr lang="pt-BR" sz="2800" dirty="0"/>
              <a:t>O programador precisa incluir código para realizar conexão, tratar falhas de comunicação, enviar mensagens pela rede, aguardar resposta, etc.</a:t>
            </a:r>
          </a:p>
          <a:p>
            <a:r>
              <a:rPr lang="pt-BR" sz="2800" dirty="0"/>
              <a:t>Não existe este tipo de preocupação em uma aplicação convencional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624110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PROBLEMÁTICA</a:t>
            </a:r>
            <a:endParaRPr lang="pt-BR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B1B74D2-D891-4848-9511-B1D44334BF58}"/>
              </a:ext>
            </a:extLst>
          </p:cNvPr>
          <p:cNvGrpSpPr/>
          <p:nvPr/>
        </p:nvGrpSpPr>
        <p:grpSpPr>
          <a:xfrm>
            <a:off x="8062495" y="4241693"/>
            <a:ext cx="4144210" cy="2017003"/>
            <a:chOff x="4079243" y="3375708"/>
            <a:chExt cx="4144210" cy="201700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1A3909C-D22F-604A-AEF5-4BB5125EC183}"/>
                </a:ext>
              </a:extLst>
            </p:cNvPr>
            <p:cNvSpPr/>
            <p:nvPr/>
          </p:nvSpPr>
          <p:spPr>
            <a:xfrm>
              <a:off x="4079243" y="3376941"/>
              <a:ext cx="1240517" cy="31633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b="1" cap="none" spc="0" dirty="0" err="1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Cliente</a:t>
              </a:r>
              <a:endParaRPr lang="en-US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49DB397-2270-CA46-858A-A45E3CD07F1A}"/>
                </a:ext>
              </a:extLst>
            </p:cNvPr>
            <p:cNvSpPr/>
            <p:nvPr/>
          </p:nvSpPr>
          <p:spPr>
            <a:xfrm>
              <a:off x="6761541" y="3375708"/>
              <a:ext cx="1461912" cy="31633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b="1" cap="none" spc="0" dirty="0" err="1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Servidor</a:t>
              </a:r>
              <a:endParaRPr lang="en-US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78303C66-2609-2E4A-96F9-34B8274BB5E5}"/>
                </a:ext>
              </a:extLst>
            </p:cNvPr>
            <p:cNvGrpSpPr/>
            <p:nvPr/>
          </p:nvGrpSpPr>
          <p:grpSpPr>
            <a:xfrm>
              <a:off x="4629207" y="3760200"/>
              <a:ext cx="2933585" cy="1632511"/>
              <a:chOff x="4629207" y="3760200"/>
              <a:chExt cx="2933585" cy="1632511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6F9116FE-AB9E-BA43-AD7E-F57A7078F44C}"/>
                  </a:ext>
                </a:extLst>
              </p:cNvPr>
              <p:cNvSpPr/>
              <p:nvPr/>
            </p:nvSpPr>
            <p:spPr>
              <a:xfrm>
                <a:off x="4629207" y="3760200"/>
                <a:ext cx="140590" cy="163251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6EF323B7-E518-1948-8092-E1F66289F543}"/>
                  </a:ext>
                </a:extLst>
              </p:cNvPr>
              <p:cNvSpPr/>
              <p:nvPr/>
            </p:nvSpPr>
            <p:spPr>
              <a:xfrm>
                <a:off x="7422202" y="3760200"/>
                <a:ext cx="140590" cy="163251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rtlCol="0" anchor="ctr"/>
              <a:lstStyle/>
              <a:p>
                <a:pPr algn="ctr"/>
                <a:endParaRPr lang="pt-BR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2069E3F8-7269-1B4F-ABB9-BE9000D5773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05896" y="3923450"/>
                <a:ext cx="2586994" cy="0"/>
              </a:xfrm>
              <a:prstGeom prst="straightConnector1">
                <a:avLst/>
              </a:prstGeom>
              <a:ln w="66675">
                <a:solidFill>
                  <a:schemeClr val="tx1"/>
                </a:solidFill>
                <a:tailEnd type="triangle" w="sm" len="sm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513D82A5-4921-4740-8303-C5FD00F812F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05896" y="4116896"/>
                <a:ext cx="2586994" cy="0"/>
              </a:xfrm>
              <a:prstGeom prst="straightConnector1">
                <a:avLst/>
              </a:prstGeom>
              <a:ln w="66675">
                <a:solidFill>
                  <a:schemeClr val="tx1"/>
                </a:solidFill>
                <a:headEnd type="triangle" w="sm" len="sm"/>
                <a:tailEnd type="none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8E2E9B6A-2CA3-2044-A492-1616CA685D8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05896" y="4714163"/>
                <a:ext cx="2586994" cy="0"/>
              </a:xfrm>
              <a:prstGeom prst="straightConnector1">
                <a:avLst/>
              </a:prstGeom>
              <a:ln w="66675">
                <a:solidFill>
                  <a:schemeClr val="tx1"/>
                </a:solidFill>
                <a:tailEnd type="triangle" w="sm" len="sm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432461CF-7619-0B45-AE25-D46792D50CA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05896" y="5295951"/>
                <a:ext cx="2586994" cy="0"/>
              </a:xfrm>
              <a:prstGeom prst="straightConnector1">
                <a:avLst/>
              </a:prstGeom>
              <a:ln w="66675">
                <a:solidFill>
                  <a:schemeClr val="tx1"/>
                </a:solidFill>
                <a:headEnd type="triangle" w="sm" len="sm"/>
                <a:tailEnd type="none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4052764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3339" y="2358886"/>
            <a:ext cx="10961273" cy="4118114"/>
          </a:xfrm>
        </p:spPr>
        <p:txBody>
          <a:bodyPr>
            <a:noAutofit/>
          </a:bodyPr>
          <a:lstStyle/>
          <a:p>
            <a:r>
              <a:rPr lang="pt-BR" sz="2800" dirty="0"/>
              <a:t>Quando o problema a ser resolvido vai além da simples troca de mensagens instantâneas, as tecnologias e protocolos mencionados não facilitam o trabalho</a:t>
            </a:r>
          </a:p>
          <a:p>
            <a:r>
              <a:rPr lang="pt-BR" sz="2800" dirty="0"/>
              <a:t>Aplicações empresariais muitas vezes precisam compartilhar funcionalidades e dados com outras aplicações</a:t>
            </a:r>
          </a:p>
          <a:p>
            <a:r>
              <a:rPr lang="pt-BR" sz="2800" dirty="0"/>
              <a:t>Elas podem necessitar compartilhar dados complexos e de diferentes tipos</a:t>
            </a:r>
          </a:p>
          <a:p>
            <a:r>
              <a:rPr lang="pt-BR" sz="2800" dirty="0"/>
              <a:t>No entanto, protocolos como XMPP normalmente transmitem conteúdo em forma de texto (</a:t>
            </a:r>
            <a:r>
              <a:rPr lang="pt-BR" sz="2800" i="1" dirty="0" err="1"/>
              <a:t>String</a:t>
            </a:r>
            <a:r>
              <a:rPr lang="pt-BR" sz="2800" dirty="0"/>
              <a:t>)</a:t>
            </a:r>
          </a:p>
          <a:p>
            <a:endParaRPr lang="pt-BR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7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624110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PROBLEMÁTICA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30391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4070" y="1686398"/>
            <a:ext cx="11080542" cy="4727654"/>
          </a:xfrm>
        </p:spPr>
        <p:txBody>
          <a:bodyPr>
            <a:noAutofit/>
          </a:bodyPr>
          <a:lstStyle/>
          <a:p>
            <a:r>
              <a:rPr lang="pt-BR" sz="2800" dirty="0"/>
              <a:t>Se dados de tipos específicos precisarem ser transmitidos, eles geralmente são convertidos para </a:t>
            </a:r>
            <a:r>
              <a:rPr lang="pt-BR" sz="2800" i="1" dirty="0" err="1"/>
              <a:t>String</a:t>
            </a:r>
            <a:r>
              <a:rPr lang="pt-BR" sz="2800" dirty="0"/>
              <a:t> na origem e convertidos de volta para o tipo específico no destino </a:t>
            </a:r>
          </a:p>
          <a:p>
            <a:r>
              <a:rPr lang="pt-BR" sz="2800" dirty="0"/>
              <a:t>A conversão é normalmente manual: o programador deve saber qual tipo de dado que está recebendo e fazer a conversão adequada</a:t>
            </a:r>
          </a:p>
          <a:p>
            <a:r>
              <a:rPr lang="pt-BR" sz="2800" dirty="0"/>
              <a:t>Para tipos primitivos, é trivial fazer tal conversão, apesar de repetitivo e suscetível a erros: se o programador tentar fazer a conversão para o tipo errado, ocorrerá falha em tempo de execução</a:t>
            </a:r>
          </a:p>
          <a:p>
            <a:endParaRPr lang="pt-BR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8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4" y="163658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PROBLEMÁTICA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23720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8870" y="2358886"/>
            <a:ext cx="10775742" cy="3777622"/>
          </a:xfrm>
        </p:spPr>
        <p:txBody>
          <a:bodyPr>
            <a:normAutofit/>
          </a:bodyPr>
          <a:lstStyle/>
          <a:p>
            <a:r>
              <a:rPr lang="pt-BR" sz="2800" dirty="0"/>
              <a:t>Essa conversão se torna claramente mais complicada quando é preciso trafegar objetos</a:t>
            </a:r>
          </a:p>
          <a:p>
            <a:r>
              <a:rPr lang="pt-BR" sz="2800" dirty="0"/>
              <a:t>Com o crescimento das redes de computadores e da Internet, a necessidade de integração de aplicações aumentou</a:t>
            </a:r>
          </a:p>
          <a:p>
            <a:r>
              <a:rPr lang="pt-BR" sz="2800" dirty="0"/>
              <a:t>Um dos principais objetivos é permitir a reutilização de componentes e funcionalidades em um sistema em execução com outros sistemas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9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624110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PROBLEMÁTICA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06514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theme/theme1.xml><?xml version="1.0" encoding="utf-8"?>
<a:theme xmlns:a="http://schemas.openxmlformats.org/drawingml/2006/main" name="Vapor Trail">
  <a:themeElements>
    <a:clrScheme name="Custom 6 1">
      <a:dk1>
        <a:srgbClr val="000000"/>
      </a:dk1>
      <a:lt1>
        <a:srgbClr val="FFFFFF"/>
      </a:lt1>
      <a:dk2>
        <a:srgbClr val="454545"/>
      </a:dk2>
      <a:lt2>
        <a:srgbClr val="DADADA"/>
      </a:lt2>
      <a:accent1>
        <a:srgbClr val="C4220D"/>
      </a:accent1>
      <a:accent2>
        <a:srgbClr val="EB7712"/>
      </a:accent2>
      <a:accent3>
        <a:srgbClr val="ECBD31"/>
      </a:accent3>
      <a:accent4>
        <a:srgbClr val="92CE4A"/>
      </a:accent4>
      <a:accent5>
        <a:srgbClr val="50CFB4"/>
      </a:accent5>
      <a:accent6>
        <a:srgbClr val="0D8EC5"/>
      </a:accent6>
      <a:hlink>
        <a:srgbClr val="0432FF"/>
      </a:hlink>
      <a:folHlink>
        <a:srgbClr val="0432FF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FE1EB5C7-81A8-4CBA-AE6E-B3BF73DC389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{97B2DA10-5AF2-CF4B-A8F8-1FB2D96345B8}tf10001079</Template>
  <TotalTime>12457</TotalTime>
  <Words>3663</Words>
  <Application>Microsoft Macintosh PowerPoint</Application>
  <PresentationFormat>Widescreen</PresentationFormat>
  <Paragraphs>394</Paragraphs>
  <Slides>55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0" baseType="lpstr">
      <vt:lpstr>Arial</vt:lpstr>
      <vt:lpstr>Calibri</vt:lpstr>
      <vt:lpstr>Century Gothic</vt:lpstr>
      <vt:lpstr>Courier</vt:lpstr>
      <vt:lpstr>Vapor Trail</vt:lpstr>
      <vt:lpstr>INTEGRAÇÃO DE aplicações com  Web Services</vt:lpstr>
      <vt:lpstr>PROBLEMÁTICA</vt:lpstr>
      <vt:lpstr>PROBLEMÁTICA</vt:lpstr>
      <vt:lpstr>PROBLEMÁTICA</vt:lpstr>
      <vt:lpstr>PROBLEMÁTICA</vt:lpstr>
      <vt:lpstr>PROBLEMÁTICA</vt:lpstr>
      <vt:lpstr>PROBLEMÁTICA</vt:lpstr>
      <vt:lpstr>PROBLEMÁTICA</vt:lpstr>
      <vt:lpstr>PROBLEMÁTICA</vt:lpstr>
      <vt:lpstr>PROBLEMÁTICA</vt:lpstr>
      <vt:lpstr>Tecnologias para eai</vt:lpstr>
      <vt:lpstr>Descansem em paz 🙏</vt:lpstr>
      <vt:lpstr>Descansem em paz 🙏</vt:lpstr>
      <vt:lpstr>Descansem em paz 🙏</vt:lpstr>
      <vt:lpstr>O surgimento dos web services</vt:lpstr>
      <vt:lpstr>O surgimento dos web services</vt:lpstr>
      <vt:lpstr>Exemplos de Serviços disponibilizados</vt:lpstr>
      <vt:lpstr>O QUE OS WS’s TRAZEM DE SOLUÇÕES</vt:lpstr>
      <vt:lpstr>O QUE OS WS’s TRAZEM DE SOLUÇÕES</vt:lpstr>
      <vt:lpstr>Ws - Exemplo de Funcionamento -</vt:lpstr>
      <vt:lpstr>Ws - Exemplo de Funcionamento -</vt:lpstr>
      <vt:lpstr>Ws - Exemplo de Funcionamento -</vt:lpstr>
      <vt:lpstr>O padrão de ws soap</vt:lpstr>
      <vt:lpstr>O padrão de ws soap</vt:lpstr>
      <vt:lpstr>O padrão de ws soap</vt:lpstr>
      <vt:lpstr>O padrão de ws soap</vt:lpstr>
      <vt:lpstr>O padrão de ws soap</vt:lpstr>
      <vt:lpstr>Porque meu Deus, porque?</vt:lpstr>
      <vt:lpstr>Bem...</vt:lpstr>
      <vt:lpstr>Bem...</vt:lpstr>
      <vt:lpstr>E o que mais? 🤔</vt:lpstr>
      <vt:lpstr>requisiçÃO soap</vt:lpstr>
      <vt:lpstr>RESPOSTA soap</vt:lpstr>
      <vt:lpstr>Como consumir um WS SOAP</vt:lpstr>
      <vt:lpstr>Como consumir um WS SOAP</vt:lpstr>
      <vt:lpstr>Como consumir um wS SOAP</vt:lpstr>
      <vt:lpstr>Exemplos de url’s de wsdl</vt:lpstr>
      <vt:lpstr>Exemplo de trechos wsdl: tipos com Xml Schema (xsd)</vt:lpstr>
      <vt:lpstr>Exemplo de trechos wsdl: métodos publicados</vt:lpstr>
      <vt:lpstr>prática Criando e consumindo ws soap</vt:lpstr>
      <vt:lpstr>Web Services RESt</vt:lpstr>
      <vt:lpstr>Web Services RESt</vt:lpstr>
      <vt:lpstr>Web Services RESt</vt:lpstr>
      <vt:lpstr>Web Services RESt</vt:lpstr>
      <vt:lpstr>Web Services RESt</vt:lpstr>
      <vt:lpstr>Web Services RESt</vt:lpstr>
      <vt:lpstr>Web Services RESt</vt:lpstr>
      <vt:lpstr>Web Services RESt</vt:lpstr>
      <vt:lpstr>Web Services RESt</vt:lpstr>
      <vt:lpstr>Web Services RESt</vt:lpstr>
      <vt:lpstr>Lembram do serviço SOAP de consulta de endereço dos correios? </vt:lpstr>
      <vt:lpstr>E Se fosse rest?</vt:lpstr>
      <vt:lpstr>SOAP x RESt</vt:lpstr>
      <vt:lpstr>SOAP x RESt</vt:lpstr>
      <vt:lpstr>Por fim: o que raios essa imagem de fundo tem a ver com rest?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Manoel Campos da Silva Filho</dc:creator>
  <cp:lastModifiedBy>Manoel Campos da Silva Filho</cp:lastModifiedBy>
  <cp:revision>712</cp:revision>
  <cp:lastPrinted>2018-10-31T18:58:06Z</cp:lastPrinted>
  <dcterms:created xsi:type="dcterms:W3CDTF">2018-10-29T17:43:05Z</dcterms:created>
  <dcterms:modified xsi:type="dcterms:W3CDTF">2019-01-21T16:58:40Z</dcterms:modified>
</cp:coreProperties>
</file>